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7719338" cy="39600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70" autoAdjust="0"/>
  </p:normalViewPr>
  <p:slideViewPr>
    <p:cSldViewPr snapToGrid="0">
      <p:cViewPr>
        <p:scale>
          <a:sx n="33" d="100"/>
          <a:sy n="33" d="100"/>
        </p:scale>
        <p:origin x="1956" y="-29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一般家庭照護高齡長者每月費用</a:t>
            </a:r>
          </a:p>
        </c:rich>
      </c:tx>
      <c:layout>
        <c:manualLayout>
          <c:xMode val="edge"/>
          <c:yMode val="edge"/>
          <c:x val="6.9313208880001059E-2"/>
          <c:y val="2.66430585392051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6.8108322961590598E-2"/>
          <c:y val="0.17434005144178377"/>
          <c:w val="0.83154788836760529"/>
          <c:h val="0.6227933813327962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照護之耗材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2-4A9C-B6CC-772F05525DD6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照護之方式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3.5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A2-4A9C-B6CC-772F05525DD6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欄1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工作表1!$A$2:$A$5</c:f>
              <c:strCache>
                <c:ptCount val="2"/>
                <c:pt idx="0">
                  <c:v>未使用智慧長者系統</c:v>
                </c:pt>
                <c:pt idx="1">
                  <c:v>使用智慧長者系統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1A2-4A9C-B6CC-772F05525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overlap val="100"/>
        <c:axId val="60934704"/>
        <c:axId val="510321664"/>
      </c:barChart>
      <c:catAx>
        <c:axId val="60934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510321664"/>
        <c:crosses val="autoZero"/>
        <c:auto val="1"/>
        <c:lblAlgn val="ctr"/>
        <c:lblOffset val="100"/>
        <c:noMultiLvlLbl val="0"/>
      </c:catAx>
      <c:valAx>
        <c:axId val="510321664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endParaRPr lang="zh-TW"/>
          </a:p>
        </c:txPr>
        <c:crossAx val="6093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delete val="1"/>
      </c:legendEntry>
      <c:layout>
        <c:manualLayout>
          <c:xMode val="edge"/>
          <c:yMode val="edge"/>
          <c:x val="0.43989323581424922"/>
          <c:y val="0.46004963569270696"/>
          <c:w val="0.38464136773575663"/>
          <c:h val="0.2199500647410086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8951" y="6480867"/>
            <a:ext cx="23561437" cy="13786732"/>
          </a:xfrm>
        </p:spPr>
        <p:txBody>
          <a:bodyPr anchor="b"/>
          <a:lstStyle>
            <a:lvl1pPr algn="ctr">
              <a:defRPr sz="1818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4917" y="20799268"/>
            <a:ext cx="20789504" cy="9560876"/>
          </a:xfrm>
        </p:spPr>
        <p:txBody>
          <a:bodyPr/>
          <a:lstStyle>
            <a:lvl1pPr marL="0" indent="0" algn="ctr">
              <a:buNone/>
              <a:defRPr sz="7275"/>
            </a:lvl1pPr>
            <a:lvl2pPr marL="1385956" indent="0" algn="ctr">
              <a:buNone/>
              <a:defRPr sz="6063"/>
            </a:lvl2pPr>
            <a:lvl3pPr marL="2771912" indent="0" algn="ctr">
              <a:buNone/>
              <a:defRPr sz="5457"/>
            </a:lvl3pPr>
            <a:lvl4pPr marL="4157868" indent="0" algn="ctr">
              <a:buNone/>
              <a:defRPr sz="4850"/>
            </a:lvl4pPr>
            <a:lvl5pPr marL="5543824" indent="0" algn="ctr">
              <a:buNone/>
              <a:defRPr sz="4850"/>
            </a:lvl5pPr>
            <a:lvl6pPr marL="6929780" indent="0" algn="ctr">
              <a:buNone/>
              <a:defRPr sz="4850"/>
            </a:lvl6pPr>
            <a:lvl7pPr marL="8315736" indent="0" algn="ctr">
              <a:buNone/>
              <a:defRPr sz="4850"/>
            </a:lvl7pPr>
            <a:lvl8pPr marL="9701693" indent="0" algn="ctr">
              <a:buNone/>
              <a:defRPr sz="4850"/>
            </a:lvl8pPr>
            <a:lvl9pPr marL="11087649" indent="0" algn="ctr">
              <a:buNone/>
              <a:defRPr sz="485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3111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83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36653" y="2108343"/>
            <a:ext cx="5976982" cy="33559329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706" y="2108343"/>
            <a:ext cx="17584455" cy="3355932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2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24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269" y="9872559"/>
            <a:ext cx="23907929" cy="16472575"/>
          </a:xfrm>
        </p:spPr>
        <p:txBody>
          <a:bodyPr anchor="b"/>
          <a:lstStyle>
            <a:lvl1pPr>
              <a:defRPr sz="18188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91269" y="26500971"/>
            <a:ext cx="23907929" cy="8662538"/>
          </a:xfrm>
        </p:spPr>
        <p:txBody>
          <a:bodyPr/>
          <a:lstStyle>
            <a:lvl1pPr marL="0" indent="0">
              <a:buNone/>
              <a:defRPr sz="7275">
                <a:solidFill>
                  <a:schemeClr val="tx1"/>
                </a:solidFill>
              </a:defRPr>
            </a:lvl1pPr>
            <a:lvl2pPr marL="1385956" indent="0">
              <a:buNone/>
              <a:defRPr sz="6063">
                <a:solidFill>
                  <a:schemeClr val="tx1">
                    <a:tint val="75000"/>
                  </a:schemeClr>
                </a:solidFill>
              </a:defRPr>
            </a:lvl2pPr>
            <a:lvl3pPr marL="2771912" indent="0">
              <a:buNone/>
              <a:defRPr sz="5457">
                <a:solidFill>
                  <a:schemeClr val="tx1">
                    <a:tint val="75000"/>
                  </a:schemeClr>
                </a:solidFill>
              </a:defRPr>
            </a:lvl3pPr>
            <a:lvl4pPr marL="4157868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4pPr>
            <a:lvl5pPr marL="5543824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5pPr>
            <a:lvl6pPr marL="6929780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6pPr>
            <a:lvl7pPr marL="8315736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7pPr>
            <a:lvl8pPr marL="9701693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8pPr>
            <a:lvl9pPr marL="11087649" indent="0">
              <a:buNone/>
              <a:defRPr sz="48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5704" y="10541716"/>
            <a:ext cx="11780719" cy="251259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32915" y="10541716"/>
            <a:ext cx="11780719" cy="25125956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064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108352"/>
            <a:ext cx="23907929" cy="765420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9318" y="9707549"/>
            <a:ext cx="11726577" cy="4757520"/>
          </a:xfrm>
        </p:spPr>
        <p:txBody>
          <a:bodyPr anchor="b"/>
          <a:lstStyle>
            <a:lvl1pPr marL="0" indent="0">
              <a:buNone/>
              <a:defRPr sz="7275" b="1"/>
            </a:lvl1pPr>
            <a:lvl2pPr marL="1385956" indent="0">
              <a:buNone/>
              <a:defRPr sz="6063" b="1"/>
            </a:lvl2pPr>
            <a:lvl3pPr marL="2771912" indent="0">
              <a:buNone/>
              <a:defRPr sz="5457" b="1"/>
            </a:lvl3pPr>
            <a:lvl4pPr marL="4157868" indent="0">
              <a:buNone/>
              <a:defRPr sz="4850" b="1"/>
            </a:lvl4pPr>
            <a:lvl5pPr marL="5543824" indent="0">
              <a:buNone/>
              <a:defRPr sz="4850" b="1"/>
            </a:lvl5pPr>
            <a:lvl6pPr marL="6929780" indent="0">
              <a:buNone/>
              <a:defRPr sz="4850" b="1"/>
            </a:lvl6pPr>
            <a:lvl7pPr marL="8315736" indent="0">
              <a:buNone/>
              <a:defRPr sz="4850" b="1"/>
            </a:lvl7pPr>
            <a:lvl8pPr marL="9701693" indent="0">
              <a:buNone/>
              <a:defRPr sz="4850" b="1"/>
            </a:lvl8pPr>
            <a:lvl9pPr marL="11087649" indent="0">
              <a:buNone/>
              <a:defRPr sz="48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09318" y="14465069"/>
            <a:ext cx="11726577" cy="2127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032916" y="9707549"/>
            <a:ext cx="11784329" cy="4757520"/>
          </a:xfrm>
        </p:spPr>
        <p:txBody>
          <a:bodyPr anchor="b"/>
          <a:lstStyle>
            <a:lvl1pPr marL="0" indent="0">
              <a:buNone/>
              <a:defRPr sz="7275" b="1"/>
            </a:lvl1pPr>
            <a:lvl2pPr marL="1385956" indent="0">
              <a:buNone/>
              <a:defRPr sz="6063" b="1"/>
            </a:lvl2pPr>
            <a:lvl3pPr marL="2771912" indent="0">
              <a:buNone/>
              <a:defRPr sz="5457" b="1"/>
            </a:lvl3pPr>
            <a:lvl4pPr marL="4157868" indent="0">
              <a:buNone/>
              <a:defRPr sz="4850" b="1"/>
            </a:lvl4pPr>
            <a:lvl5pPr marL="5543824" indent="0">
              <a:buNone/>
              <a:defRPr sz="4850" b="1"/>
            </a:lvl5pPr>
            <a:lvl6pPr marL="6929780" indent="0">
              <a:buNone/>
              <a:defRPr sz="4850" b="1"/>
            </a:lvl6pPr>
            <a:lvl7pPr marL="8315736" indent="0">
              <a:buNone/>
              <a:defRPr sz="4850" b="1"/>
            </a:lvl7pPr>
            <a:lvl8pPr marL="9701693" indent="0">
              <a:buNone/>
              <a:defRPr sz="4850" b="1"/>
            </a:lvl8pPr>
            <a:lvl9pPr marL="11087649" indent="0">
              <a:buNone/>
              <a:defRPr sz="48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032916" y="14465069"/>
            <a:ext cx="11784329" cy="212759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248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05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60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640012"/>
            <a:ext cx="8940208" cy="9240044"/>
          </a:xfrm>
        </p:spPr>
        <p:txBody>
          <a:bodyPr anchor="b"/>
          <a:lstStyle>
            <a:lvl1pPr>
              <a:defRPr sz="9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4329" y="5701703"/>
            <a:ext cx="14032915" cy="28141800"/>
          </a:xfrm>
        </p:spPr>
        <p:txBody>
          <a:bodyPr/>
          <a:lstStyle>
            <a:lvl1pPr>
              <a:defRPr sz="9700"/>
            </a:lvl1pPr>
            <a:lvl2pPr>
              <a:defRPr sz="8488"/>
            </a:lvl2pPr>
            <a:lvl3pPr>
              <a:defRPr sz="7275"/>
            </a:lvl3pPr>
            <a:lvl4pPr>
              <a:defRPr sz="6063"/>
            </a:lvl4pPr>
            <a:lvl5pPr>
              <a:defRPr sz="6063"/>
            </a:lvl5pPr>
            <a:lvl6pPr>
              <a:defRPr sz="6063"/>
            </a:lvl6pPr>
            <a:lvl7pPr>
              <a:defRPr sz="6063"/>
            </a:lvl7pPr>
            <a:lvl8pPr>
              <a:defRPr sz="6063"/>
            </a:lvl8pPr>
            <a:lvl9pPr>
              <a:defRPr sz="6063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9315" y="11880056"/>
            <a:ext cx="8940208" cy="22009274"/>
          </a:xfrm>
        </p:spPr>
        <p:txBody>
          <a:bodyPr/>
          <a:lstStyle>
            <a:lvl1pPr marL="0" indent="0">
              <a:buNone/>
              <a:defRPr sz="4850"/>
            </a:lvl1pPr>
            <a:lvl2pPr marL="1385956" indent="0">
              <a:buNone/>
              <a:defRPr sz="4244"/>
            </a:lvl2pPr>
            <a:lvl3pPr marL="2771912" indent="0">
              <a:buNone/>
              <a:defRPr sz="3638"/>
            </a:lvl3pPr>
            <a:lvl4pPr marL="4157868" indent="0">
              <a:buNone/>
              <a:defRPr sz="3031"/>
            </a:lvl4pPr>
            <a:lvl5pPr marL="5543824" indent="0">
              <a:buNone/>
              <a:defRPr sz="3031"/>
            </a:lvl5pPr>
            <a:lvl6pPr marL="6929780" indent="0">
              <a:buNone/>
              <a:defRPr sz="3031"/>
            </a:lvl6pPr>
            <a:lvl7pPr marL="8315736" indent="0">
              <a:buNone/>
              <a:defRPr sz="3031"/>
            </a:lvl7pPr>
            <a:lvl8pPr marL="9701693" indent="0">
              <a:buNone/>
              <a:defRPr sz="3031"/>
            </a:lvl8pPr>
            <a:lvl9pPr marL="11087649" indent="0">
              <a:buNone/>
              <a:defRPr sz="30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360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315" y="2640012"/>
            <a:ext cx="8940208" cy="9240044"/>
          </a:xfrm>
        </p:spPr>
        <p:txBody>
          <a:bodyPr anchor="b"/>
          <a:lstStyle>
            <a:lvl1pPr>
              <a:defRPr sz="9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784329" y="5701703"/>
            <a:ext cx="14032915" cy="28141800"/>
          </a:xfrm>
        </p:spPr>
        <p:txBody>
          <a:bodyPr anchor="t"/>
          <a:lstStyle>
            <a:lvl1pPr marL="0" indent="0">
              <a:buNone/>
              <a:defRPr sz="9700"/>
            </a:lvl1pPr>
            <a:lvl2pPr marL="1385956" indent="0">
              <a:buNone/>
              <a:defRPr sz="8488"/>
            </a:lvl2pPr>
            <a:lvl3pPr marL="2771912" indent="0">
              <a:buNone/>
              <a:defRPr sz="7275"/>
            </a:lvl3pPr>
            <a:lvl4pPr marL="4157868" indent="0">
              <a:buNone/>
              <a:defRPr sz="6063"/>
            </a:lvl4pPr>
            <a:lvl5pPr marL="5543824" indent="0">
              <a:buNone/>
              <a:defRPr sz="6063"/>
            </a:lvl5pPr>
            <a:lvl6pPr marL="6929780" indent="0">
              <a:buNone/>
              <a:defRPr sz="6063"/>
            </a:lvl6pPr>
            <a:lvl7pPr marL="8315736" indent="0">
              <a:buNone/>
              <a:defRPr sz="6063"/>
            </a:lvl7pPr>
            <a:lvl8pPr marL="9701693" indent="0">
              <a:buNone/>
              <a:defRPr sz="6063"/>
            </a:lvl8pPr>
            <a:lvl9pPr marL="11087649" indent="0">
              <a:buNone/>
              <a:defRPr sz="6063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9315" y="11880056"/>
            <a:ext cx="8940208" cy="22009274"/>
          </a:xfrm>
        </p:spPr>
        <p:txBody>
          <a:bodyPr/>
          <a:lstStyle>
            <a:lvl1pPr marL="0" indent="0">
              <a:buNone/>
              <a:defRPr sz="4850"/>
            </a:lvl1pPr>
            <a:lvl2pPr marL="1385956" indent="0">
              <a:buNone/>
              <a:defRPr sz="4244"/>
            </a:lvl2pPr>
            <a:lvl3pPr marL="2771912" indent="0">
              <a:buNone/>
              <a:defRPr sz="3638"/>
            </a:lvl3pPr>
            <a:lvl4pPr marL="4157868" indent="0">
              <a:buNone/>
              <a:defRPr sz="3031"/>
            </a:lvl4pPr>
            <a:lvl5pPr marL="5543824" indent="0">
              <a:buNone/>
              <a:defRPr sz="3031"/>
            </a:lvl5pPr>
            <a:lvl6pPr marL="6929780" indent="0">
              <a:buNone/>
              <a:defRPr sz="3031"/>
            </a:lvl6pPr>
            <a:lvl7pPr marL="8315736" indent="0">
              <a:buNone/>
              <a:defRPr sz="3031"/>
            </a:lvl7pPr>
            <a:lvl8pPr marL="9701693" indent="0">
              <a:buNone/>
              <a:defRPr sz="3031"/>
            </a:lvl8pPr>
            <a:lvl9pPr marL="11087649" indent="0">
              <a:buNone/>
              <a:defRPr sz="303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85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5705" y="2108352"/>
            <a:ext cx="23907929" cy="7654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705" y="10541716"/>
            <a:ext cx="23907929" cy="25125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05705" y="36703516"/>
            <a:ext cx="6236851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F8A37-20FC-4B0D-B752-0912AB3A112C}" type="datetimeFigureOut">
              <a:rPr lang="zh-TW" altLang="en-US" smtClean="0"/>
              <a:t>2020/7/22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82031" y="36703516"/>
            <a:ext cx="9355277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76782" y="36703516"/>
            <a:ext cx="6236851" cy="21083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D897-E782-4D80-9582-FAB90F2476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93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771912" rtl="0" eaLnBrk="1" latinLnBrk="0" hangingPunct="1">
        <a:lnSpc>
          <a:spcPct val="90000"/>
        </a:lnSpc>
        <a:spcBef>
          <a:spcPct val="0"/>
        </a:spcBef>
        <a:buNone/>
        <a:defRPr sz="133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92978" indent="-692978" algn="l" defTabSz="2771912" rtl="0" eaLnBrk="1" latinLnBrk="0" hangingPunct="1">
        <a:lnSpc>
          <a:spcPct val="90000"/>
        </a:lnSpc>
        <a:spcBef>
          <a:spcPts val="3031"/>
        </a:spcBef>
        <a:buFont typeface="Arial" panose="020B0604020202020204" pitchFamily="34" charset="0"/>
        <a:buChar char="•"/>
        <a:defRPr sz="8488" kern="1200">
          <a:solidFill>
            <a:schemeClr val="tx1"/>
          </a:solidFill>
          <a:latin typeface="+mn-lt"/>
          <a:ea typeface="+mn-ea"/>
          <a:cs typeface="+mn-cs"/>
        </a:defRPr>
      </a:lvl1pPr>
      <a:lvl2pPr marL="2078934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3464890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6063" kern="1200">
          <a:solidFill>
            <a:schemeClr val="tx1"/>
          </a:solidFill>
          <a:latin typeface="+mn-lt"/>
          <a:ea typeface="+mn-ea"/>
          <a:cs typeface="+mn-cs"/>
        </a:defRPr>
      </a:lvl3pPr>
      <a:lvl4pPr marL="4850846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6236802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7622758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9008715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10394671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780627" indent="-692978" algn="l" defTabSz="2771912" rtl="0" eaLnBrk="1" latinLnBrk="0" hangingPunct="1">
        <a:lnSpc>
          <a:spcPct val="90000"/>
        </a:lnSpc>
        <a:spcBef>
          <a:spcPts val="1516"/>
        </a:spcBef>
        <a:buFont typeface="Arial" panose="020B0604020202020204" pitchFamily="34" charset="0"/>
        <a:buChar char="•"/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5956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1912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57868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43824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29780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15736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01693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087649" algn="l" defTabSz="2771912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39" Type="http://schemas.microsoft.com/office/2007/relationships/hdphoto" Target="../media/hdphoto9.wdp"/><Relationship Id="rId21" Type="http://schemas.openxmlformats.org/officeDocument/2006/relationships/image" Target="../media/image15.png"/><Relationship Id="rId34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17" Type="http://schemas.openxmlformats.org/officeDocument/2006/relationships/image" Target="../media/image12.jpg"/><Relationship Id="rId25" Type="http://schemas.openxmlformats.org/officeDocument/2006/relationships/image" Target="../media/image18.png"/><Relationship Id="rId33" Type="http://schemas.microsoft.com/office/2007/relationships/hdphoto" Target="../media/hdphoto7.wdp"/><Relationship Id="rId38" Type="http://schemas.openxmlformats.org/officeDocument/2006/relationships/image" Target="../media/image28.png"/><Relationship Id="rId2" Type="http://schemas.openxmlformats.org/officeDocument/2006/relationships/image" Target="../media/image1.jpg"/><Relationship Id="rId16" Type="http://schemas.microsoft.com/office/2007/relationships/hdphoto" Target="../media/hdphoto3.wdp"/><Relationship Id="rId20" Type="http://schemas.microsoft.com/office/2007/relationships/hdphoto" Target="../media/hdphoto4.wdp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8.jpg"/><Relationship Id="rId24" Type="http://schemas.microsoft.com/office/2007/relationships/hdphoto" Target="../media/hdphoto5.wdp"/><Relationship Id="rId32" Type="http://schemas.openxmlformats.org/officeDocument/2006/relationships/image" Target="../media/image24.png"/><Relationship Id="rId37" Type="http://schemas.openxmlformats.org/officeDocument/2006/relationships/image" Target="../media/image2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7.png"/><Relationship Id="rId28" Type="http://schemas.openxmlformats.org/officeDocument/2006/relationships/image" Target="../media/image21.png"/><Relationship Id="rId36" Type="http://schemas.microsoft.com/office/2007/relationships/hdphoto" Target="../media/hdphoto8.wdp"/><Relationship Id="rId10" Type="http://schemas.openxmlformats.org/officeDocument/2006/relationships/chart" Target="../charts/chart1.xml"/><Relationship Id="rId19" Type="http://schemas.openxmlformats.org/officeDocument/2006/relationships/image" Target="../media/image14.png"/><Relationship Id="rId31" Type="http://schemas.microsoft.com/office/2007/relationships/hdphoto" Target="../media/hdphoto6.wdp"/><Relationship Id="rId4" Type="http://schemas.openxmlformats.org/officeDocument/2006/relationships/image" Target="../media/image3.jpg"/><Relationship Id="rId9" Type="http://schemas.microsoft.com/office/2007/relationships/hdphoto" Target="../media/hdphoto1.wdp"/><Relationship Id="rId14" Type="http://schemas.microsoft.com/office/2007/relationships/hdphoto" Target="../media/hdphoto2.wdp"/><Relationship Id="rId22" Type="http://schemas.openxmlformats.org/officeDocument/2006/relationships/image" Target="../media/image16.jp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6.png"/><Relationship Id="rId8" Type="http://schemas.openxmlformats.org/officeDocument/2006/relationships/image" Target="../media/image7.png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CCB5A046-AE53-4F86-A44C-E3A7652E5715}"/>
              </a:ext>
            </a:extLst>
          </p:cNvPr>
          <p:cNvSpPr/>
          <p:nvPr/>
        </p:nvSpPr>
        <p:spPr>
          <a:xfrm>
            <a:off x="0" y="0"/>
            <a:ext cx="27719338" cy="3775588"/>
          </a:xfrm>
          <a:prstGeom prst="rect">
            <a:avLst/>
          </a:prstGeom>
          <a:solidFill>
            <a:srgbClr val="2906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AF328A-3A54-4FB7-B14C-14C2D4E96736}"/>
              </a:ext>
            </a:extLst>
          </p:cNvPr>
          <p:cNvSpPr txBox="1"/>
          <p:nvPr/>
        </p:nvSpPr>
        <p:spPr>
          <a:xfrm>
            <a:off x="19847" y="136500"/>
            <a:ext cx="276994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The smart system of senior citizens</a:t>
            </a:r>
          </a:p>
          <a:p>
            <a:pPr algn="ctr"/>
            <a:r>
              <a:rPr lang="zh-TW" altLang="en-US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智慧長者系統</a:t>
            </a:r>
            <a:endParaRPr lang="en-US" altLang="zh-TW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endParaRPr lang="en-US" altLang="zh-TW" sz="2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     組別</a:t>
            </a:r>
            <a:r>
              <a:rPr lang="en-US" altLang="zh-TW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:ZONE</a:t>
            </a:r>
            <a:r>
              <a:rPr lang="zh-TW" altLang="en-US" sz="48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樂活方圓  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王紀崴 吳承恩 郭玉琪 陳沛全 田旻翔 黃柏嘉    指導教授</a:t>
            </a:r>
            <a:r>
              <a:rPr lang="en-US" altLang="zh-TW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林光浩</a:t>
            </a:r>
            <a:endParaRPr lang="zh-TW" altLang="en-US" sz="44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0F92100-24EB-4BEC-B7D0-B2923DF4D26B}"/>
              </a:ext>
            </a:extLst>
          </p:cNvPr>
          <p:cNvGrpSpPr/>
          <p:nvPr/>
        </p:nvGrpSpPr>
        <p:grpSpPr>
          <a:xfrm>
            <a:off x="539669" y="3893504"/>
            <a:ext cx="26640000" cy="793571"/>
            <a:chOff x="1356849" y="9763431"/>
            <a:chExt cx="25200003" cy="1150375"/>
          </a:xfrm>
          <a:solidFill>
            <a:srgbClr val="290624"/>
          </a:solid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F8B10C9-088E-4FF4-8876-DB5F0D908568}"/>
                </a:ext>
              </a:extLst>
            </p:cNvPr>
            <p:cNvSpPr/>
            <p:nvPr/>
          </p:nvSpPr>
          <p:spPr>
            <a:xfrm>
              <a:off x="1356852" y="9763432"/>
              <a:ext cx="25200000" cy="115037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604A316-190C-4A93-A0CD-5F4F6D8DDBCF}"/>
                </a:ext>
              </a:extLst>
            </p:cNvPr>
            <p:cNvSpPr txBox="1"/>
            <p:nvPr/>
          </p:nvSpPr>
          <p:spPr>
            <a:xfrm>
              <a:off x="1356849" y="9763431"/>
              <a:ext cx="25200000" cy="111539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摘要</a:t>
              </a: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33913D0-A5B9-436E-AEEF-239556CA7937}"/>
              </a:ext>
            </a:extLst>
          </p:cNvPr>
          <p:cNvSpPr txBox="1"/>
          <p:nvPr/>
        </p:nvSpPr>
        <p:spPr>
          <a:xfrm>
            <a:off x="495300" y="4628285"/>
            <a:ext cx="26689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科技的日新月異，隨著社會醫療體系的進步，國人的平均壽命呈現上升趨勢，正式邁入高齡社會，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造成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長期照護的壓力越來越重，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因此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在社會新聞上看到一些獨居老人，或是家中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長者，自己跑到外面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卻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找不到回家的路，而造成走失的問題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；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在政府推動長照</a:t>
            </a:r>
            <a:r>
              <a:rPr lang="en-US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2.0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的政策下，還是有部分民眾無法取得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相關資源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因此本作品針對此現象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提出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經由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無線通訊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來傳輸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外出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長者的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位置及距離，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蜂鳴器發出警報聲，來警示照護者，並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搭配自製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 map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系統，便能觀看長輩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動向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來預防走失的問題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3600" dirty="0">
              <a:solidFill>
                <a:srgbClr val="00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在作品中，我們期許使用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對象可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推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廣至失智症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或其他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患者，來減緩看護的工作壓力；更使用</a:t>
            </a:r>
            <a:r>
              <a:rPr lang="en-US" altLang="zh-TW" sz="360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TriAnswer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EMG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陪伴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做相關復健動作</a:t>
            </a:r>
            <a:r>
              <a:rPr lang="zh-TW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，了解長者身體資訊，保持身體機能活絡。並藉由物聯網的想法發展出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使子女儘管外出也對家裡的長輩放心，來達成「經濟自主」、「健康生活」及「行動無礙」的高齡友善環境，工作中的子女亦能安心且能</a:t>
            </a:r>
            <a:r>
              <a:rPr lang="zh-TW" altLang="en-US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放</a:t>
            </a:r>
            <a:r>
              <a:rPr lang="zh-TW" altLang="zh-TW" sz="36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心托老。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BCC13CD2-C6CA-48D3-A8DE-255013E3BA01}"/>
              </a:ext>
            </a:extLst>
          </p:cNvPr>
          <p:cNvGrpSpPr/>
          <p:nvPr/>
        </p:nvGrpSpPr>
        <p:grpSpPr>
          <a:xfrm>
            <a:off x="539669" y="8533092"/>
            <a:ext cx="26640000" cy="814871"/>
            <a:chOff x="1356852" y="14911755"/>
            <a:chExt cx="9519138" cy="1037109"/>
          </a:xfrm>
          <a:solidFill>
            <a:srgbClr val="290624"/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ACF923D-143E-4916-85B6-6C98999342C9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C36A77A-B866-4BCD-88BA-87ACE6F38D71}"/>
                </a:ext>
              </a:extLst>
            </p:cNvPr>
            <p:cNvSpPr txBox="1"/>
            <p:nvPr/>
          </p:nvSpPr>
          <p:spPr>
            <a:xfrm>
              <a:off x="1356852" y="14969575"/>
              <a:ext cx="9519138" cy="9792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作品實施方法與結構</a:t>
              </a:r>
            </a:p>
          </p:txBody>
        </p:sp>
      </p:grpSp>
      <p:grpSp>
        <p:nvGrpSpPr>
          <p:cNvPr id="99" name="群組 98">
            <a:extLst>
              <a:ext uri="{FF2B5EF4-FFF2-40B4-BE49-F238E27FC236}">
                <a16:creationId xmlns:a16="http://schemas.microsoft.com/office/drawing/2014/main" id="{129313CB-F476-4BBF-89F0-86C4215B96CE}"/>
              </a:ext>
            </a:extLst>
          </p:cNvPr>
          <p:cNvGrpSpPr/>
          <p:nvPr/>
        </p:nvGrpSpPr>
        <p:grpSpPr>
          <a:xfrm>
            <a:off x="538044" y="16458166"/>
            <a:ext cx="12240001" cy="802204"/>
            <a:chOff x="1351704" y="14898767"/>
            <a:chExt cx="9524286" cy="1020988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5A723D1-4DD0-4E46-853C-9BDE974656CE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2A94C111-9B67-4C7C-AAFA-120868DCBB4E}"/>
                </a:ext>
              </a:extLst>
            </p:cNvPr>
            <p:cNvSpPr txBox="1"/>
            <p:nvPr/>
          </p:nvSpPr>
          <p:spPr>
            <a:xfrm>
              <a:off x="1351704" y="14898767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天線傳輸</a:t>
              </a:r>
            </a:p>
          </p:txBody>
        </p:sp>
      </p:grp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BB6B215-1C0E-4BA3-A39D-1D5350F36073}"/>
              </a:ext>
            </a:extLst>
          </p:cNvPr>
          <p:cNvSpPr txBox="1"/>
          <p:nvPr/>
        </p:nvSpPr>
        <p:spPr>
          <a:xfrm>
            <a:off x="4378516" y="15889256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作品架構圖</a:t>
            </a:r>
          </a:p>
        </p:txBody>
      </p:sp>
      <p:sp>
        <p:nvSpPr>
          <p:cNvPr id="161" name="Rectangle 58">
            <a:extLst>
              <a:ext uri="{FF2B5EF4-FFF2-40B4-BE49-F238E27FC236}">
                <a16:creationId xmlns:a16="http://schemas.microsoft.com/office/drawing/2014/main" id="{1EC3D3D1-D563-4867-9BF6-274F07458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771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62" name="Rectangle 72">
            <a:extLst>
              <a:ext uri="{FF2B5EF4-FFF2-40B4-BE49-F238E27FC236}">
                <a16:creationId xmlns:a16="http://schemas.microsoft.com/office/drawing/2014/main" id="{CD229BCE-0492-4954-B247-8B1177836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277193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 </a:t>
            </a:r>
            <a:endParaRPr kumimoji="0" lang="en-US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4" name="圖片 223">
            <a:extLst>
              <a:ext uri="{FF2B5EF4-FFF2-40B4-BE49-F238E27FC236}">
                <a16:creationId xmlns:a16="http://schemas.microsoft.com/office/drawing/2014/main" id="{10BC85DE-BC2A-4EA5-ACC1-E2A47A849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27"/>
          <a:stretch/>
        </p:blipFill>
        <p:spPr>
          <a:xfrm>
            <a:off x="21352365" y="12945759"/>
            <a:ext cx="1062781" cy="2309985"/>
          </a:xfrm>
          <a:prstGeom prst="rect">
            <a:avLst/>
          </a:prstGeom>
        </p:spPr>
      </p:pic>
      <p:sp>
        <p:nvSpPr>
          <p:cNvPr id="228" name="文字方塊 227">
            <a:extLst>
              <a:ext uri="{FF2B5EF4-FFF2-40B4-BE49-F238E27FC236}">
                <a16:creationId xmlns:a16="http://schemas.microsoft.com/office/drawing/2014/main" id="{E570B0F9-D8F3-4793-A182-0E2404B96030}"/>
              </a:ext>
            </a:extLst>
          </p:cNvPr>
          <p:cNvSpPr txBox="1"/>
          <p:nvPr/>
        </p:nvSpPr>
        <p:spPr>
          <a:xfrm>
            <a:off x="19082661" y="16646099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作品結構圖</a:t>
            </a:r>
          </a:p>
        </p:txBody>
      </p:sp>
      <p:sp>
        <p:nvSpPr>
          <p:cNvPr id="232" name="文字方塊 231">
            <a:extLst>
              <a:ext uri="{FF2B5EF4-FFF2-40B4-BE49-F238E27FC236}">
                <a16:creationId xmlns:a16="http://schemas.microsoft.com/office/drawing/2014/main" id="{3F2AFCE1-570D-49F8-BF39-CC1ACA64CC0B}"/>
              </a:ext>
            </a:extLst>
          </p:cNvPr>
          <p:cNvSpPr txBox="1"/>
          <p:nvPr/>
        </p:nvSpPr>
        <p:spPr>
          <a:xfrm>
            <a:off x="534989" y="17189582"/>
            <a:ext cx="122475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是基於線性調頻擴頻調製，不僅保留了與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FSK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調製相同的低功耗特性，還增加了通信距離、提高了網路效率，並消除干擾。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 本作品利用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和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EGO-A7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結合，在長者端負責回傳長者的位置訊息，而在家用端則是將位置訊息傳輸至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模組，以供使用端在手機上查看或使用。</a:t>
            </a:r>
          </a:p>
        </p:txBody>
      </p:sp>
      <p:grpSp>
        <p:nvGrpSpPr>
          <p:cNvPr id="233" name="群組 232">
            <a:extLst>
              <a:ext uri="{FF2B5EF4-FFF2-40B4-BE49-F238E27FC236}">
                <a16:creationId xmlns:a16="http://schemas.microsoft.com/office/drawing/2014/main" id="{6B1746D3-5713-4A94-840A-CD09A2CB6311}"/>
              </a:ext>
            </a:extLst>
          </p:cNvPr>
          <p:cNvGrpSpPr/>
          <p:nvPr/>
        </p:nvGrpSpPr>
        <p:grpSpPr>
          <a:xfrm>
            <a:off x="522286" y="20586969"/>
            <a:ext cx="12255760" cy="792000"/>
            <a:chOff x="1339442" y="14911755"/>
            <a:chExt cx="9536548" cy="1008000"/>
          </a:xfrm>
        </p:grpSpPr>
        <p:sp>
          <p:nvSpPr>
            <p:cNvPr id="234" name="矩形 233">
              <a:extLst>
                <a:ext uri="{FF2B5EF4-FFF2-40B4-BE49-F238E27FC236}">
                  <a16:creationId xmlns:a16="http://schemas.microsoft.com/office/drawing/2014/main" id="{9A358476-3F64-4508-93AF-6143D8216AD4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5" name="文字方塊 234">
              <a:extLst>
                <a:ext uri="{FF2B5EF4-FFF2-40B4-BE49-F238E27FC236}">
                  <a16:creationId xmlns:a16="http://schemas.microsoft.com/office/drawing/2014/main" id="{3F944107-AC6A-4FBD-B2F2-DB0FA45FD931}"/>
                </a:ext>
              </a:extLst>
            </p:cNvPr>
            <p:cNvSpPr txBox="1"/>
            <p:nvPr/>
          </p:nvSpPr>
          <p:spPr>
            <a:xfrm>
              <a:off x="1339442" y="14934964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定位訊息處理與電子柵欄</a:t>
              </a:r>
            </a:p>
          </p:txBody>
        </p:sp>
      </p:grpSp>
      <p:sp>
        <p:nvSpPr>
          <p:cNvPr id="236" name="文字方塊 235">
            <a:extLst>
              <a:ext uri="{FF2B5EF4-FFF2-40B4-BE49-F238E27FC236}">
                <a16:creationId xmlns:a16="http://schemas.microsoft.com/office/drawing/2014/main" id="{81A65AC3-D992-4290-8427-29F89E8B6CD2}"/>
              </a:ext>
            </a:extLst>
          </p:cNvPr>
          <p:cNvSpPr txBox="1"/>
          <p:nvPr/>
        </p:nvSpPr>
        <p:spPr>
          <a:xfrm>
            <a:off x="551275" y="21356473"/>
            <a:ext cx="12220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en-US" altLang="zh-TW" sz="3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(U-BLOX NEO-7M)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具有小巧且適應性高的特性，同時具有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SMA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接口。我們將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結合完成定位功能，在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訊號中只擷取其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GPRMC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資料並換算成經緯度，再利用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傳回家用端；並利用家用端與長者端的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模組，計算出經緯度間的距離，當長者距離家中大於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公里時，蜂鳴器則發出警示聲，來達到電子柵欄的功能。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38" name="群組 237">
            <a:extLst>
              <a:ext uri="{FF2B5EF4-FFF2-40B4-BE49-F238E27FC236}">
                <a16:creationId xmlns:a16="http://schemas.microsoft.com/office/drawing/2014/main" id="{9E7EE44F-C9D1-42B9-9EA4-8D8E3E18C889}"/>
              </a:ext>
            </a:extLst>
          </p:cNvPr>
          <p:cNvGrpSpPr/>
          <p:nvPr/>
        </p:nvGrpSpPr>
        <p:grpSpPr>
          <a:xfrm>
            <a:off x="496064" y="27715341"/>
            <a:ext cx="12273731" cy="832493"/>
            <a:chOff x="1325458" y="14860218"/>
            <a:chExt cx="9550532" cy="1059537"/>
          </a:xfrm>
        </p:grpSpPr>
        <p:sp>
          <p:nvSpPr>
            <p:cNvPr id="239" name="矩形 238">
              <a:extLst>
                <a:ext uri="{FF2B5EF4-FFF2-40B4-BE49-F238E27FC236}">
                  <a16:creationId xmlns:a16="http://schemas.microsoft.com/office/drawing/2014/main" id="{E509F841-897C-477E-9178-640BE341052D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0" name="文字方塊 239">
              <a:extLst>
                <a:ext uri="{FF2B5EF4-FFF2-40B4-BE49-F238E27FC236}">
                  <a16:creationId xmlns:a16="http://schemas.microsoft.com/office/drawing/2014/main" id="{5C26FE75-90D3-413E-9E9A-FB4FD9F00214}"/>
                </a:ext>
              </a:extLst>
            </p:cNvPr>
            <p:cNvSpPr txBox="1"/>
            <p:nvPr/>
          </p:nvSpPr>
          <p:spPr>
            <a:xfrm>
              <a:off x="1325458" y="14860218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網路資訊共享技術</a:t>
              </a:r>
            </a:p>
          </p:txBody>
        </p:sp>
      </p:grpSp>
      <p:sp>
        <p:nvSpPr>
          <p:cNvPr id="253" name="文字方塊 252">
            <a:extLst>
              <a:ext uri="{FF2B5EF4-FFF2-40B4-BE49-F238E27FC236}">
                <a16:creationId xmlns:a16="http://schemas.microsoft.com/office/drawing/2014/main" id="{C540C10A-EB0F-4A30-99DA-044917225A2C}"/>
              </a:ext>
            </a:extLst>
          </p:cNvPr>
          <p:cNvSpPr txBox="1"/>
          <p:nvPr/>
        </p:nvSpPr>
        <p:spPr>
          <a:xfrm>
            <a:off x="674260" y="28580594"/>
            <a:ext cx="12218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本作品利用長者端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GPS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模組的資料，透過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Lora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傳輸回家用端，再用虛擬串列阜使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Wi-Fi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相通，便能傳輸訊息到我們自製的網頁上，讓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使用者能在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Google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map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上即時得知長者的位置訊息。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54" name="群組 253">
            <a:extLst>
              <a:ext uri="{FF2B5EF4-FFF2-40B4-BE49-F238E27FC236}">
                <a16:creationId xmlns:a16="http://schemas.microsoft.com/office/drawing/2014/main" id="{6D5B1446-00B0-49D4-862A-FBB7CF399A1F}"/>
              </a:ext>
            </a:extLst>
          </p:cNvPr>
          <p:cNvGrpSpPr/>
          <p:nvPr/>
        </p:nvGrpSpPr>
        <p:grpSpPr>
          <a:xfrm>
            <a:off x="536411" y="35040090"/>
            <a:ext cx="12248248" cy="794948"/>
            <a:chOff x="1345286" y="14908002"/>
            <a:chExt cx="9530704" cy="1011753"/>
          </a:xfrm>
        </p:grpSpPr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3BAD4631-7CE1-496C-ADC6-CF14931B6DDD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6" name="文字方塊 255">
              <a:extLst>
                <a:ext uri="{FF2B5EF4-FFF2-40B4-BE49-F238E27FC236}">
                  <a16:creationId xmlns:a16="http://schemas.microsoft.com/office/drawing/2014/main" id="{155EDD30-808E-42FC-9DE8-DB32D3BA9D0F}"/>
                </a:ext>
              </a:extLst>
            </p:cNvPr>
            <p:cNvSpPr txBox="1"/>
            <p:nvPr/>
          </p:nvSpPr>
          <p:spPr>
            <a:xfrm>
              <a:off x="1345286" y="14908002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即時距離液晶顯示</a:t>
              </a:r>
            </a:p>
          </p:txBody>
        </p:sp>
      </p:grpSp>
      <p:sp>
        <p:nvSpPr>
          <p:cNvPr id="257" name="文字方塊 256">
            <a:extLst>
              <a:ext uri="{FF2B5EF4-FFF2-40B4-BE49-F238E27FC236}">
                <a16:creationId xmlns:a16="http://schemas.microsoft.com/office/drawing/2014/main" id="{C61B6F4C-DDB8-48F4-8541-5843C2E54098}"/>
              </a:ext>
            </a:extLst>
          </p:cNvPr>
          <p:cNvSpPr txBox="1"/>
          <p:nvPr/>
        </p:nvSpPr>
        <p:spPr>
          <a:xfrm>
            <a:off x="495300" y="35873742"/>
            <a:ext cx="1223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作品所使用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來即時顯示長者與家中的距離，以便觀看。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258" name="群組 257">
            <a:extLst>
              <a:ext uri="{FF2B5EF4-FFF2-40B4-BE49-F238E27FC236}">
                <a16:creationId xmlns:a16="http://schemas.microsoft.com/office/drawing/2014/main" id="{AB4AD659-75D7-4331-AB01-0463FC93FB6A}"/>
              </a:ext>
            </a:extLst>
          </p:cNvPr>
          <p:cNvGrpSpPr/>
          <p:nvPr/>
        </p:nvGrpSpPr>
        <p:grpSpPr>
          <a:xfrm>
            <a:off x="14933117" y="17192877"/>
            <a:ext cx="12244619" cy="792000"/>
            <a:chOff x="1348111" y="14911755"/>
            <a:chExt cx="9527879" cy="1008000"/>
          </a:xfrm>
        </p:grpSpPr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A0AE3F3A-422F-46C7-931C-D42821D7736F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0" name="文字方塊 259">
              <a:extLst>
                <a:ext uri="{FF2B5EF4-FFF2-40B4-BE49-F238E27FC236}">
                  <a16:creationId xmlns:a16="http://schemas.microsoft.com/office/drawing/2014/main" id="{A91E3A20-ADB2-4956-9DE0-B6F1BA8EA793}"/>
                </a:ext>
              </a:extLst>
            </p:cNvPr>
            <p:cNvSpPr txBox="1"/>
            <p:nvPr/>
          </p:nvSpPr>
          <p:spPr>
            <a:xfrm>
              <a:off x="1348111" y="14931279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肌電訊號量測</a:t>
              </a:r>
            </a:p>
          </p:txBody>
        </p:sp>
      </p:grpSp>
      <p:grpSp>
        <p:nvGrpSpPr>
          <p:cNvPr id="279" name="群組 278">
            <a:extLst>
              <a:ext uri="{FF2B5EF4-FFF2-40B4-BE49-F238E27FC236}">
                <a16:creationId xmlns:a16="http://schemas.microsoft.com/office/drawing/2014/main" id="{AB4D1FCE-3EF2-4B93-9001-2C5A04234C64}"/>
              </a:ext>
            </a:extLst>
          </p:cNvPr>
          <p:cNvGrpSpPr/>
          <p:nvPr/>
        </p:nvGrpSpPr>
        <p:grpSpPr>
          <a:xfrm>
            <a:off x="14937735" y="26971681"/>
            <a:ext cx="12240000" cy="815669"/>
            <a:chOff x="1356852" y="14881631"/>
            <a:chExt cx="9524285" cy="1038124"/>
          </a:xfrm>
        </p:grpSpPr>
        <p:sp>
          <p:nvSpPr>
            <p:cNvPr id="280" name="矩形 279">
              <a:extLst>
                <a:ext uri="{FF2B5EF4-FFF2-40B4-BE49-F238E27FC236}">
                  <a16:creationId xmlns:a16="http://schemas.microsoft.com/office/drawing/2014/main" id="{C671240B-63A7-4C14-8092-7C5C09EC61A6}"/>
                </a:ext>
              </a:extLst>
            </p:cNvPr>
            <p:cNvSpPr/>
            <p:nvPr/>
          </p:nvSpPr>
          <p:spPr>
            <a:xfrm>
              <a:off x="1356852" y="14911755"/>
              <a:ext cx="9519138" cy="1008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1" name="文字方塊 280">
              <a:extLst>
                <a:ext uri="{FF2B5EF4-FFF2-40B4-BE49-F238E27FC236}">
                  <a16:creationId xmlns:a16="http://schemas.microsoft.com/office/drawing/2014/main" id="{3041EE9B-E7E6-4DE5-B1EA-84E964E00D0F}"/>
                </a:ext>
              </a:extLst>
            </p:cNvPr>
            <p:cNvSpPr txBox="1"/>
            <p:nvPr/>
          </p:nvSpPr>
          <p:spPr>
            <a:xfrm>
              <a:off x="1361999" y="14881631"/>
              <a:ext cx="9519138" cy="97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手機</a:t>
              </a:r>
              <a:r>
                <a:rPr lang="en-US" altLang="zh-TW" sz="44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4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84" name="文字方塊 283">
            <a:extLst>
              <a:ext uri="{FF2B5EF4-FFF2-40B4-BE49-F238E27FC236}">
                <a16:creationId xmlns:a16="http://schemas.microsoft.com/office/drawing/2014/main" id="{D77FF4F9-EEA0-464B-B9AD-5EA38C45E721}"/>
              </a:ext>
            </a:extLst>
          </p:cNvPr>
          <p:cNvSpPr txBox="1"/>
          <p:nvPr/>
        </p:nvSpPr>
        <p:spPr>
          <a:xfrm>
            <a:off x="14918490" y="34218366"/>
            <a:ext cx="12233385" cy="769444"/>
          </a:xfrm>
          <a:prstGeom prst="rect">
            <a:avLst/>
          </a:prstGeom>
          <a:solidFill>
            <a:srgbClr val="2906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未來展望</a:t>
            </a: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2232362F-B5D0-4CB2-BA7D-99FA376C82A9}"/>
              </a:ext>
            </a:extLst>
          </p:cNvPr>
          <p:cNvSpPr txBox="1"/>
          <p:nvPr/>
        </p:nvSpPr>
        <p:spPr>
          <a:xfrm>
            <a:off x="14927160" y="27678764"/>
            <a:ext cx="12253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我們利用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inventor2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來製作一個讓使用者可以用來查看長者的即時位置，長者與住家的距離以及使用者與長者的距離的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；另外使用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notify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來用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Line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告知家人或是照護者長者出門還是在家。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C45CE6-E6EA-4CF2-863B-C0DFD9A96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3" r="28435" b="9192"/>
          <a:stretch/>
        </p:blipFill>
        <p:spPr>
          <a:xfrm>
            <a:off x="15348323" y="29953748"/>
            <a:ext cx="5050028" cy="384159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5399F37-69C6-4BE8-B354-7CFABD103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27"/>
          <a:stretch/>
        </p:blipFill>
        <p:spPr>
          <a:xfrm>
            <a:off x="21065214" y="29854057"/>
            <a:ext cx="3167591" cy="3884606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BEBF04B9-58B2-4F61-BA25-15966E314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90"/>
          <a:stretch/>
        </p:blipFill>
        <p:spPr>
          <a:xfrm>
            <a:off x="24306108" y="29830018"/>
            <a:ext cx="2953337" cy="3961964"/>
          </a:xfrm>
          <a:prstGeom prst="rect">
            <a:avLst/>
          </a:prstGeom>
        </p:spPr>
      </p:pic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1441F0C4-2AE9-4ECC-9F4C-5FFE4E12D5B6}"/>
              </a:ext>
            </a:extLst>
          </p:cNvPr>
          <p:cNvSpPr txBox="1"/>
          <p:nvPr/>
        </p:nvSpPr>
        <p:spPr>
          <a:xfrm>
            <a:off x="14708854" y="33711975"/>
            <a:ext cx="6328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Line notify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通知長者出門及回家</a:t>
            </a: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CFCF3F1-7211-40A1-A6E4-D447C9EC4A6C}"/>
              </a:ext>
            </a:extLst>
          </p:cNvPr>
          <p:cNvSpPr txBox="1"/>
          <p:nvPr/>
        </p:nvSpPr>
        <p:spPr>
          <a:xfrm>
            <a:off x="22252624" y="33687428"/>
            <a:ext cx="4153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使用者使用</a:t>
            </a:r>
            <a:r>
              <a:rPr lang="en-US" altLang="zh-TW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的介面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E9232523-964E-4FD7-8486-F93E54DAE6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6" r="32657"/>
          <a:stretch/>
        </p:blipFill>
        <p:spPr>
          <a:xfrm>
            <a:off x="906978" y="31410365"/>
            <a:ext cx="5427495" cy="1880338"/>
          </a:xfrm>
          <a:prstGeom prst="rect">
            <a:avLst/>
          </a:prstGeom>
        </p:spPr>
      </p:pic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A8501137-26AE-4251-9655-174DAA076875}"/>
              </a:ext>
            </a:extLst>
          </p:cNvPr>
          <p:cNvSpPr txBox="1"/>
          <p:nvPr/>
        </p:nvSpPr>
        <p:spPr>
          <a:xfrm>
            <a:off x="276169" y="34364832"/>
            <a:ext cx="6661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Lora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將長者位置訊息傳回家用端</a:t>
            </a: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58C82B5D-4839-4E63-8226-549608FF09BE}"/>
              </a:ext>
            </a:extLst>
          </p:cNvPr>
          <p:cNvSpPr txBox="1"/>
          <p:nvPr/>
        </p:nvSpPr>
        <p:spPr>
          <a:xfrm>
            <a:off x="6498456" y="34374560"/>
            <a:ext cx="63289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長者經緯度顯示在自製網頁上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B94C89EB-A806-4D6F-921A-1846B9FF13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152"/>
          <a:stretch/>
        </p:blipFill>
        <p:spPr>
          <a:xfrm>
            <a:off x="6638979" y="30851298"/>
            <a:ext cx="5828286" cy="337462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1BD408A4-7B8F-4F97-873B-1719E0954B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1" r="32991" b="44799"/>
          <a:stretch/>
        </p:blipFill>
        <p:spPr>
          <a:xfrm>
            <a:off x="1049781" y="25129472"/>
            <a:ext cx="10790443" cy="1774978"/>
          </a:xfrm>
          <a:prstGeom prst="rect">
            <a:avLst/>
          </a:prstGeom>
        </p:spPr>
      </p:pic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3C6115CD-4FDA-46E0-9AF7-EF3377F79A06}"/>
              </a:ext>
            </a:extLst>
          </p:cNvPr>
          <p:cNvSpPr txBox="1"/>
          <p:nvPr/>
        </p:nvSpPr>
        <p:spPr>
          <a:xfrm>
            <a:off x="3384627" y="26991284"/>
            <a:ext cx="58996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GPRMC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經緯度的訊息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3DB940D7-2B27-49DF-AE90-6C7CD0C74F15}"/>
              </a:ext>
            </a:extLst>
          </p:cNvPr>
          <p:cNvSpPr txBox="1"/>
          <p:nvPr/>
        </p:nvSpPr>
        <p:spPr>
          <a:xfrm>
            <a:off x="1502184" y="38751188"/>
            <a:ext cx="69591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在家用端顯示長者與住家的距離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873B66-A7B1-4EB4-8F72-7F811DD8545F}"/>
              </a:ext>
            </a:extLst>
          </p:cNvPr>
          <p:cNvSpPr txBox="1"/>
          <p:nvPr/>
        </p:nvSpPr>
        <p:spPr>
          <a:xfrm>
            <a:off x="7957656" y="37710158"/>
            <a:ext cx="439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超過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公里顯示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Warning</a:t>
            </a:r>
            <a:endParaRPr lang="zh-TW" alt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3BABC214-E3D2-4DBE-B185-A6F78A815D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780" b="82220" l="6969" r="77199">
                        <a14:foregroundMark x1="8119" y1="45578" x2="8119" y2="45578"/>
                        <a14:foregroundMark x1="9540" y1="45036" x2="9540" y2="45036"/>
                        <a14:foregroundMark x1="10014" y1="81227" x2="10014" y2="81227"/>
                        <a14:foregroundMark x1="9878" y1="79152" x2="9878" y2="79152"/>
                        <a14:foregroundMark x1="7984" y1="44585" x2="7984" y2="44585"/>
                        <a14:foregroundMark x1="9405" y1="44404" x2="9405" y2="44404"/>
                        <a14:foregroundMark x1="73816" y1="44856" x2="73816" y2="44856"/>
                        <a14:foregroundMark x1="74628" y1="43682" x2="74628" y2="43682"/>
                        <a14:foregroundMark x1="75710" y1="43412" x2="75710" y2="43412"/>
                        <a14:foregroundMark x1="75034" y1="43412" x2="75034" y2="43412"/>
                        <a14:foregroundMark x1="75507" y1="57491" x2="75507" y2="57491"/>
                        <a14:foregroundMark x1="75846" y1="67058" x2="75846" y2="67058"/>
                        <a14:foregroundMark x1="75507" y1="58755" x2="75507" y2="58755"/>
                        <a14:foregroundMark x1="75643" y1="77527" x2="75643" y2="77527"/>
                        <a14:foregroundMark x1="73681" y1="78971" x2="73681" y2="78971"/>
                        <a14:foregroundMark x1="71719" y1="80235" x2="71719" y2="80235"/>
                        <a14:foregroundMark x1="66441" y1="78249" x2="66441" y2="78249"/>
                        <a14:foregroundMark x1="62788" y1="78430" x2="62788" y2="78430"/>
                        <a14:foregroundMark x1="61096" y1="78700" x2="59878" y2="78700"/>
                        <a14:foregroundMark x1="55277" y1="78430" x2="53721" y2="78430"/>
                        <a14:foregroundMark x1="51894" y1="78159" x2="51488" y2="77978"/>
                        <a14:foregroundMark x1="47429" y1="77978" x2="46685" y2="77978"/>
                        <a14:foregroundMark x1="42287" y1="78430" x2="42287" y2="78430"/>
                        <a14:foregroundMark x1="40392" y1="78430" x2="38633" y2="78430"/>
                        <a14:foregroundMark x1="35724" y1="78249" x2="24425" y2="78249"/>
                        <a14:foregroundMark x1="66306" y1="80866" x2="50203" y2="81408"/>
                        <a14:foregroundMark x1="66306" y1="81047" x2="62788" y2="81137"/>
                        <a14:foregroundMark x1="64344" y1="78971" x2="64344" y2="78971"/>
                        <a14:foregroundMark x1="70771" y1="78430" x2="70771" y2="78430"/>
                        <a14:foregroundMark x1="7916" y1="46209" x2="8660" y2="48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1" t="42513" r="23108" b="17535"/>
          <a:stretch/>
        </p:blipFill>
        <p:spPr>
          <a:xfrm>
            <a:off x="2533146" y="36704322"/>
            <a:ext cx="4397922" cy="1989082"/>
          </a:xfrm>
          <a:prstGeom prst="rect">
            <a:avLst/>
          </a:prstGeom>
        </p:spPr>
      </p:pic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6A60FA15-433E-43F3-8AEC-E77E9F17E31C}"/>
              </a:ext>
            </a:extLst>
          </p:cNvPr>
          <p:cNvCxnSpPr>
            <a:cxnSpLocks/>
          </p:cNvCxnSpPr>
          <p:nvPr/>
        </p:nvCxnSpPr>
        <p:spPr>
          <a:xfrm>
            <a:off x="5967703" y="38023676"/>
            <a:ext cx="198995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DF4D5EAC-346D-480F-B84D-5EBC9792ECE7}"/>
              </a:ext>
            </a:extLst>
          </p:cNvPr>
          <p:cNvGrpSpPr/>
          <p:nvPr/>
        </p:nvGrpSpPr>
        <p:grpSpPr>
          <a:xfrm>
            <a:off x="14147264" y="34787388"/>
            <a:ext cx="8928863" cy="4836439"/>
            <a:chOff x="14558955" y="36572493"/>
            <a:chExt cx="7075062" cy="3253354"/>
          </a:xfrm>
        </p:grpSpPr>
        <p:graphicFrame>
          <p:nvGraphicFramePr>
            <p:cNvPr id="60" name="圖表 59">
              <a:extLst>
                <a:ext uri="{FF2B5EF4-FFF2-40B4-BE49-F238E27FC236}">
                  <a16:creationId xmlns:a16="http://schemas.microsoft.com/office/drawing/2014/main" id="{9D41CA43-2090-4C8D-BE1E-A57396D5E7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97405638"/>
                </p:ext>
              </p:extLst>
            </p:nvPr>
          </p:nvGraphicFramePr>
          <p:xfrm>
            <a:off x="15100766" y="36572493"/>
            <a:ext cx="6533251" cy="32533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6B1FFC92-CBE3-4DD8-B685-E871768287D3}"/>
                </a:ext>
              </a:extLst>
            </p:cNvPr>
            <p:cNvSpPr txBox="1"/>
            <p:nvPr/>
          </p:nvSpPr>
          <p:spPr>
            <a:xfrm>
              <a:off x="14558955" y="39262958"/>
              <a:ext cx="1303409" cy="333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單位</a:t>
              </a: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/</a:t>
              </a:r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萬</a:t>
              </a: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59E52B98-0E48-45E5-AF26-1323D57791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6490" r="28250" b="55367"/>
          <a:stretch/>
        </p:blipFill>
        <p:spPr>
          <a:xfrm>
            <a:off x="15057938" y="21670734"/>
            <a:ext cx="5863075" cy="2384498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54247800-50F1-41CE-ACAE-F26DB1910A6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57112" r="24763"/>
          <a:stretch/>
        </p:blipFill>
        <p:spPr>
          <a:xfrm>
            <a:off x="15122383" y="24323200"/>
            <a:ext cx="10586452" cy="2368150"/>
          </a:xfrm>
          <a:prstGeom prst="rect">
            <a:avLst/>
          </a:prstGeom>
        </p:spPr>
      </p:pic>
      <p:sp>
        <p:nvSpPr>
          <p:cNvPr id="169" name="文字方塊 168">
            <a:extLst>
              <a:ext uri="{FF2B5EF4-FFF2-40B4-BE49-F238E27FC236}">
                <a16:creationId xmlns:a16="http://schemas.microsoft.com/office/drawing/2014/main" id="{A5E9B1E4-EA08-4958-850C-4A97080AEC0D}"/>
              </a:ext>
            </a:extLst>
          </p:cNvPr>
          <p:cNvSpPr txBox="1"/>
          <p:nvPr/>
        </p:nvSpPr>
        <p:spPr>
          <a:xfrm>
            <a:off x="15876019" y="23906050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A.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無線測量圖</a:t>
            </a:r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C85442B8-1ACA-4AD5-A7BA-7134F3E82DB0}"/>
              </a:ext>
            </a:extLst>
          </p:cNvPr>
          <p:cNvSpPr txBox="1"/>
          <p:nvPr/>
        </p:nvSpPr>
        <p:spPr>
          <a:xfrm>
            <a:off x="15912967" y="26448409"/>
            <a:ext cx="42513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B.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有線測量圖</a:t>
            </a: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4D50620B-1362-42C7-A986-D3B2C399DF0E}"/>
              </a:ext>
            </a:extLst>
          </p:cNvPr>
          <p:cNvSpPr txBox="1"/>
          <p:nvPr/>
        </p:nvSpPr>
        <p:spPr>
          <a:xfrm>
            <a:off x="14944350" y="17897152"/>
            <a:ext cx="122201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本作品利用</a:t>
            </a:r>
            <a:r>
              <a:rPr lang="en-US" altLang="zh-TW" sz="3600" dirty="0" err="1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TriAnswer</a:t>
            </a:r>
            <a:r>
              <a:rPr lang="en-US" altLang="zh-TW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EMG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來測量長者的肌電訊號，並搭配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，當長者出力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會出現波動，來達到復健的效果。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just"/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   我們首先做無線測量時，發現波形一開始是穩定的，觸碰針腳就會往上衝，接著再趨回平穩。接著我們將貼片貼在手上做測量，並進行有線測量，相較無線一開始是較不穩定的，只要手出力波形就會往上浮，由此可知，當長者出力時訊號會變強，來達成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LCD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產生圖</a:t>
            </a:r>
            <a:r>
              <a:rPr lang="en-US" altLang="zh-TW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的效果。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7318E0E0-35F5-4EFC-897C-0E44E819C29C}"/>
              </a:ext>
            </a:extLst>
          </p:cNvPr>
          <p:cNvCxnSpPr>
            <a:cxnSpLocks/>
          </p:cNvCxnSpPr>
          <p:nvPr/>
        </p:nvCxnSpPr>
        <p:spPr>
          <a:xfrm>
            <a:off x="16440451" y="35873742"/>
            <a:ext cx="212425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箭號: 向下 74">
            <a:extLst>
              <a:ext uri="{FF2B5EF4-FFF2-40B4-BE49-F238E27FC236}">
                <a16:creationId xmlns:a16="http://schemas.microsoft.com/office/drawing/2014/main" id="{94E5541C-1ABB-4CC9-9840-63E96839BA43}"/>
              </a:ext>
            </a:extLst>
          </p:cNvPr>
          <p:cNvSpPr/>
          <p:nvPr/>
        </p:nvSpPr>
        <p:spPr>
          <a:xfrm>
            <a:off x="17802632" y="35873742"/>
            <a:ext cx="398098" cy="75622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8084B2A-7B04-4945-ACB0-7AA89B682A71}"/>
              </a:ext>
            </a:extLst>
          </p:cNvPr>
          <p:cNvSpPr/>
          <p:nvPr/>
        </p:nvSpPr>
        <p:spPr>
          <a:xfrm>
            <a:off x="18274302" y="35904519"/>
            <a:ext cx="12123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27.3%</a:t>
            </a:r>
            <a:endParaRPr lang="zh-TW" alt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C2287904-C1B1-448C-AD2E-FEF3F44C6B89}"/>
              </a:ext>
            </a:extLst>
          </p:cNvPr>
          <p:cNvSpPr txBox="1"/>
          <p:nvPr/>
        </p:nvSpPr>
        <p:spPr>
          <a:xfrm>
            <a:off x="21110688" y="35451372"/>
            <a:ext cx="61487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減少一般家庭對於照護高齡長者的開支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zh-TW" altLang="en-US" sz="36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與護理之家或是公益團體合作，來減緩照護人力不足的問題，以及擴大照護對象，期望能讓更多人受益</a:t>
            </a:r>
            <a:endParaRPr lang="en-US" altLang="zh-TW" sz="36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9587CBDF-F2E4-4185-9093-042F3170FD5B}"/>
              </a:ext>
            </a:extLst>
          </p:cNvPr>
          <p:cNvGrpSpPr/>
          <p:nvPr/>
        </p:nvGrpSpPr>
        <p:grpSpPr>
          <a:xfrm>
            <a:off x="1716842" y="9507245"/>
            <a:ext cx="10986371" cy="6203464"/>
            <a:chOff x="2846984" y="12920623"/>
            <a:chExt cx="10334200" cy="5683259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C3EDB20-0848-4271-B721-4AA4ACB07AB6}"/>
                </a:ext>
              </a:extLst>
            </p:cNvPr>
            <p:cNvSpPr txBox="1"/>
            <p:nvPr/>
          </p:nvSpPr>
          <p:spPr>
            <a:xfrm>
              <a:off x="3644829" y="13138901"/>
              <a:ext cx="3069635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 err="1">
                  <a:solidFill>
                    <a:srgbClr val="000000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TriAnswer</a:t>
              </a:r>
              <a:r>
                <a:rPr lang="en-US" altLang="zh-TW" sz="3200" dirty="0">
                  <a:solidFill>
                    <a:srgbClr val="000000"/>
                  </a:solidFill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rPr>
                <a:t> EMG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2FA6540-623E-4E53-9898-ED730A556AED}"/>
                </a:ext>
              </a:extLst>
            </p:cNvPr>
            <p:cNvSpPr txBox="1"/>
            <p:nvPr/>
          </p:nvSpPr>
          <p:spPr>
            <a:xfrm>
              <a:off x="3638607" y="14461032"/>
              <a:ext cx="3075857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GPS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模組搭配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Lora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天線與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Wi-Fi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1617049-40B5-410D-B7CC-CF0760B5B97B}"/>
                </a:ext>
              </a:extLst>
            </p:cNvPr>
            <p:cNvSpPr txBox="1"/>
            <p:nvPr/>
          </p:nvSpPr>
          <p:spPr>
            <a:xfrm>
              <a:off x="3641958" y="16316854"/>
              <a:ext cx="3072506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LCD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20C2BCF-88D9-46D5-B571-8DF286B7725B}"/>
                </a:ext>
              </a:extLst>
            </p:cNvPr>
            <p:cNvSpPr txBox="1"/>
            <p:nvPr/>
          </p:nvSpPr>
          <p:spPr>
            <a:xfrm>
              <a:off x="3637582" y="17833913"/>
              <a:ext cx="3027980" cy="5357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endPara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681B7280-309C-4666-9EBB-79F959AF0D5B}"/>
                </a:ext>
              </a:extLst>
            </p:cNvPr>
            <p:cNvSpPr txBox="1"/>
            <p:nvPr/>
          </p:nvSpPr>
          <p:spPr>
            <a:xfrm>
              <a:off x="7491166" y="12920623"/>
              <a:ext cx="5690018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能夠在家陪伴長者做相對應的復健運動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438689C-6E7A-4190-BDE7-BBA58AB89814}"/>
                </a:ext>
              </a:extLst>
            </p:cNvPr>
            <p:cNvSpPr txBox="1"/>
            <p:nvPr/>
          </p:nvSpPr>
          <p:spPr>
            <a:xfrm>
              <a:off x="7502853" y="14464190"/>
              <a:ext cx="5637757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使用者利用手機收到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GPS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模組及時回傳位置，避免走失事件發生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14B55A9-081E-4A51-8AB5-4C0261A005AA}"/>
                </a:ext>
              </a:extLst>
            </p:cNvPr>
            <p:cNvSpPr txBox="1"/>
            <p:nvPr/>
          </p:nvSpPr>
          <p:spPr>
            <a:xfrm>
              <a:off x="7526161" y="16096097"/>
              <a:ext cx="5632669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照護者能在家及時觀看長者與家的距離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79A6A6F3-3049-45AF-8339-ADCF854322ED}"/>
                </a:ext>
              </a:extLst>
            </p:cNvPr>
            <p:cNvSpPr txBox="1"/>
            <p:nvPr/>
          </p:nvSpPr>
          <p:spPr>
            <a:xfrm>
              <a:off x="7541485" y="17616996"/>
              <a:ext cx="5617345" cy="98688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在外子女能安心利用手機的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Line notify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與自製</a:t>
              </a:r>
              <a:r>
                <a:rPr lang="en-US" altLang="zh-TW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APP</a:t>
              </a:r>
              <a:r>
                <a:rPr lang="zh-TW" altLang="en-US" sz="32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了解長者動向</a:t>
              </a:r>
            </a:p>
          </p:txBody>
        </p: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7A6FA27B-C31F-4396-AC70-0EAE215F0D01}"/>
                </a:ext>
              </a:extLst>
            </p:cNvPr>
            <p:cNvCxnSpPr>
              <a:cxnSpLocks/>
            </p:cNvCxnSpPr>
            <p:nvPr/>
          </p:nvCxnSpPr>
          <p:spPr>
            <a:xfrm>
              <a:off x="2846984" y="15958371"/>
              <a:ext cx="34002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0FB129C-1DA5-4A69-B43E-24F766292132}"/>
                </a:ext>
              </a:extLst>
            </p:cNvPr>
            <p:cNvCxnSpPr>
              <a:cxnSpLocks/>
            </p:cNvCxnSpPr>
            <p:nvPr/>
          </p:nvCxnSpPr>
          <p:spPr>
            <a:xfrm>
              <a:off x="3186666" y="13405942"/>
              <a:ext cx="500" cy="47126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0576E9F6-613D-4304-8858-BE768E9AB7B4}"/>
                </a:ext>
              </a:extLst>
            </p:cNvPr>
            <p:cNvCxnSpPr>
              <a:cxnSpLocks/>
              <a:stCxn id="20" idx="1"/>
              <a:endCxn id="16" idx="3"/>
            </p:cNvCxnSpPr>
            <p:nvPr/>
          </p:nvCxnSpPr>
          <p:spPr>
            <a:xfrm flipH="1" flipV="1">
              <a:off x="6714464" y="13406771"/>
              <a:ext cx="776702" cy="7296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7F7923A-E7A2-4242-B24C-582380F9BB87}"/>
                </a:ext>
              </a:extLst>
            </p:cNvPr>
            <p:cNvCxnSpPr>
              <a:cxnSpLocks/>
              <a:stCxn id="21" idx="1"/>
              <a:endCxn id="17" idx="3"/>
            </p:cNvCxnSpPr>
            <p:nvPr/>
          </p:nvCxnSpPr>
          <p:spPr>
            <a:xfrm flipH="1" flipV="1">
              <a:off x="6714464" y="14954476"/>
              <a:ext cx="788389" cy="3158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1427D2E5-68FF-4233-B41D-3BA88D04D84C}"/>
                </a:ext>
              </a:extLst>
            </p:cNvPr>
            <p:cNvCxnSpPr>
              <a:cxnSpLocks/>
              <a:stCxn id="22" idx="1"/>
              <a:endCxn id="18" idx="3"/>
            </p:cNvCxnSpPr>
            <p:nvPr/>
          </p:nvCxnSpPr>
          <p:spPr>
            <a:xfrm flipH="1" flipV="1">
              <a:off x="6714464" y="16584723"/>
              <a:ext cx="811697" cy="4817"/>
            </a:xfrm>
            <a:prstGeom prst="line">
              <a:avLst/>
            </a:prstGeom>
            <a:ln w="190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E570D7E-1D38-418A-A9AE-30DFF6E72692}"/>
                </a:ext>
              </a:extLst>
            </p:cNvPr>
            <p:cNvCxnSpPr>
              <a:cxnSpLocks/>
              <a:stCxn id="19" idx="3"/>
              <a:endCxn id="23" idx="1"/>
            </p:cNvCxnSpPr>
            <p:nvPr/>
          </p:nvCxnSpPr>
          <p:spPr>
            <a:xfrm>
              <a:off x="6665562" y="18101783"/>
              <a:ext cx="875923" cy="8657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群組 271">
            <a:extLst>
              <a:ext uri="{FF2B5EF4-FFF2-40B4-BE49-F238E27FC236}">
                <a16:creationId xmlns:a16="http://schemas.microsoft.com/office/drawing/2014/main" id="{8A81FC30-C682-489D-905B-AA97650C77A6}"/>
              </a:ext>
            </a:extLst>
          </p:cNvPr>
          <p:cNvGrpSpPr/>
          <p:nvPr/>
        </p:nvGrpSpPr>
        <p:grpSpPr>
          <a:xfrm>
            <a:off x="12979928" y="9282886"/>
            <a:ext cx="14683947" cy="7475251"/>
            <a:chOff x="12979928" y="9968367"/>
            <a:chExt cx="14683947" cy="7074112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9F5C29D8-E931-4F1E-94F6-CE6B5BDA231F}"/>
                </a:ext>
              </a:extLst>
            </p:cNvPr>
            <p:cNvGrpSpPr/>
            <p:nvPr/>
          </p:nvGrpSpPr>
          <p:grpSpPr>
            <a:xfrm>
              <a:off x="18267265" y="14586741"/>
              <a:ext cx="4767840" cy="2455738"/>
              <a:chOff x="-900327" y="3176"/>
              <a:chExt cx="4591199" cy="2262256"/>
            </a:xfrm>
          </p:grpSpPr>
          <p:pic>
            <p:nvPicPr>
              <p:cNvPr id="154" name="圖片 153">
                <a:extLst>
                  <a:ext uri="{FF2B5EF4-FFF2-40B4-BE49-F238E27FC236}">
                    <a16:creationId xmlns:a16="http://schemas.microsoft.com/office/drawing/2014/main" id="{89D3C0B1-57F1-47F2-8042-ABD17719A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00327" y="3176"/>
                <a:ext cx="2052133" cy="2052134"/>
              </a:xfrm>
              <a:prstGeom prst="rect">
                <a:avLst/>
              </a:prstGeom>
              <a:noFill/>
              <a:ln w="6350">
                <a:noFill/>
              </a:ln>
            </p:spPr>
          </p:pic>
          <p:sp>
            <p:nvSpPr>
              <p:cNvPr id="156" name="向下箭號 62">
                <a:extLst>
                  <a:ext uri="{FF2B5EF4-FFF2-40B4-BE49-F238E27FC236}">
                    <a16:creationId xmlns:a16="http://schemas.microsoft.com/office/drawing/2014/main" id="{FF15C37D-4972-4A9F-9F00-4255AA3EBF29}"/>
                  </a:ext>
                </a:extLst>
              </p:cNvPr>
              <p:cNvSpPr/>
              <p:nvPr/>
            </p:nvSpPr>
            <p:spPr>
              <a:xfrm rot="13614210">
                <a:off x="1168385" y="428712"/>
                <a:ext cx="372701" cy="1586564"/>
              </a:xfrm>
              <a:prstGeom prst="downArrow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157" name="文字方塊 63">
                <a:extLst>
                  <a:ext uri="{FF2B5EF4-FFF2-40B4-BE49-F238E27FC236}">
                    <a16:creationId xmlns:a16="http://schemas.microsoft.com/office/drawing/2014/main" id="{1C7D836C-C3B6-4699-8957-1AE4E9789B56}"/>
                  </a:ext>
                </a:extLst>
              </p:cNvPr>
              <p:cNvSpPr txBox="1"/>
              <p:nvPr/>
            </p:nvSpPr>
            <p:spPr>
              <a:xfrm>
                <a:off x="1244794" y="1808232"/>
                <a:ext cx="1979866" cy="4572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使用端</a:t>
                </a:r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文字方塊 64">
                <a:extLst>
                  <a:ext uri="{FF2B5EF4-FFF2-40B4-BE49-F238E27FC236}">
                    <a16:creationId xmlns:a16="http://schemas.microsoft.com/office/drawing/2014/main" id="{1231D186-E381-4395-A092-8DCF8D1C7BA8}"/>
                  </a:ext>
                </a:extLst>
              </p:cNvPr>
              <p:cNvSpPr txBox="1"/>
              <p:nvPr/>
            </p:nvSpPr>
            <p:spPr>
              <a:xfrm>
                <a:off x="1638739" y="922533"/>
                <a:ext cx="2052133" cy="36858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手機</a:t>
                </a:r>
                <a:r>
                  <a:rPr lang="en-US" sz="32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APP)</a:t>
                </a:r>
                <a:endParaRPr lang="zh-TW" sz="3600" kern="1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3" name="群組 262">
              <a:extLst>
                <a:ext uri="{FF2B5EF4-FFF2-40B4-BE49-F238E27FC236}">
                  <a16:creationId xmlns:a16="http://schemas.microsoft.com/office/drawing/2014/main" id="{F98AEC3E-EAB8-48E5-8484-C72E49873952}"/>
                </a:ext>
              </a:extLst>
            </p:cNvPr>
            <p:cNvGrpSpPr/>
            <p:nvPr/>
          </p:nvGrpSpPr>
          <p:grpSpPr>
            <a:xfrm>
              <a:off x="12979928" y="9968367"/>
              <a:ext cx="14683947" cy="6159112"/>
              <a:chOff x="12686567" y="15074736"/>
              <a:chExt cx="14529553" cy="5560136"/>
            </a:xfrm>
          </p:grpSpPr>
          <p:sp>
            <p:nvSpPr>
              <p:cNvPr id="222" name="文字方塊 63">
                <a:extLst>
                  <a:ext uri="{FF2B5EF4-FFF2-40B4-BE49-F238E27FC236}">
                    <a16:creationId xmlns:a16="http://schemas.microsoft.com/office/drawing/2014/main" id="{33BB8135-043B-46DE-91CF-7C24AE84571F}"/>
                  </a:ext>
                </a:extLst>
              </p:cNvPr>
              <p:cNvSpPr txBox="1"/>
              <p:nvPr/>
            </p:nvSpPr>
            <p:spPr>
              <a:xfrm>
                <a:off x="23193009" y="20177384"/>
                <a:ext cx="2147154" cy="45748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長者端</a:t>
                </a:r>
                <a:r>
                  <a:rPr lang="en-US" sz="32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32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62" name="群組 261">
                <a:extLst>
                  <a:ext uri="{FF2B5EF4-FFF2-40B4-BE49-F238E27FC236}">
                    <a16:creationId xmlns:a16="http://schemas.microsoft.com/office/drawing/2014/main" id="{E8F292EA-EED2-492D-9839-258733648804}"/>
                  </a:ext>
                </a:extLst>
              </p:cNvPr>
              <p:cNvGrpSpPr/>
              <p:nvPr/>
            </p:nvGrpSpPr>
            <p:grpSpPr>
              <a:xfrm>
                <a:off x="12686567" y="15074736"/>
                <a:ext cx="14529553" cy="5187197"/>
                <a:chOff x="12686567" y="15076136"/>
                <a:chExt cx="14529553" cy="5187197"/>
              </a:xfrm>
            </p:grpSpPr>
            <p:grpSp>
              <p:nvGrpSpPr>
                <p:cNvPr id="261" name="群組 260">
                  <a:extLst>
                    <a:ext uri="{FF2B5EF4-FFF2-40B4-BE49-F238E27FC236}">
                      <a16:creationId xmlns:a16="http://schemas.microsoft.com/office/drawing/2014/main" id="{89B55999-B4A6-4610-B57E-7677F666EEB7}"/>
                    </a:ext>
                  </a:extLst>
                </p:cNvPr>
                <p:cNvGrpSpPr/>
                <p:nvPr/>
              </p:nvGrpSpPr>
              <p:grpSpPr>
                <a:xfrm>
                  <a:off x="12686567" y="15076136"/>
                  <a:ext cx="14529553" cy="5187197"/>
                  <a:chOff x="12686567" y="15085788"/>
                  <a:chExt cx="14529553" cy="5187197"/>
                </a:xfrm>
              </p:grpSpPr>
              <p:grpSp>
                <p:nvGrpSpPr>
                  <p:cNvPr id="249" name="群組 248">
                    <a:extLst>
                      <a:ext uri="{FF2B5EF4-FFF2-40B4-BE49-F238E27FC236}">
                        <a16:creationId xmlns:a16="http://schemas.microsoft.com/office/drawing/2014/main" id="{07BD1405-654C-4630-81F9-029E653FCE5E}"/>
                      </a:ext>
                    </a:extLst>
                  </p:cNvPr>
                  <p:cNvGrpSpPr/>
                  <p:nvPr/>
                </p:nvGrpSpPr>
                <p:grpSpPr>
                  <a:xfrm>
                    <a:off x="12686567" y="15085788"/>
                    <a:ext cx="14529553" cy="5187197"/>
                    <a:chOff x="11978717" y="15014910"/>
                    <a:chExt cx="14529553" cy="5187197"/>
                  </a:xfrm>
                </p:grpSpPr>
                <p:grpSp>
                  <p:nvGrpSpPr>
                    <p:cNvPr id="227" name="群組 226">
                      <a:extLst>
                        <a:ext uri="{FF2B5EF4-FFF2-40B4-BE49-F238E27FC236}">
                          <a16:creationId xmlns:a16="http://schemas.microsoft.com/office/drawing/2014/main" id="{BBB4FF99-08B5-4312-81A9-A35ED5AF93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78717" y="15014910"/>
                      <a:ext cx="14529553" cy="5187197"/>
                      <a:chOff x="12065996" y="14959886"/>
                      <a:chExt cx="14529553" cy="5187197"/>
                    </a:xfrm>
                  </p:grpSpPr>
                  <p:pic>
                    <p:nvPicPr>
                      <p:cNvPr id="198" name="圖片 197">
                        <a:extLst>
                          <a:ext uri="{FF2B5EF4-FFF2-40B4-BE49-F238E27FC236}">
                            <a16:creationId xmlns:a16="http://schemas.microsoft.com/office/drawing/2014/main" id="{C401371E-65C0-4401-A7CA-BD2F4B1911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3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4">
                                <a14:imgEffect>
                                  <a14:backgroundRemoval t="34574" b="87077" l="20939" r="72112">
                                    <a14:foregroundMark x1="34657" y1="82273" x2="34657" y2="82273"/>
                                    <a14:foregroundMark x1="42509" y1="82273" x2="42509" y2="82273"/>
                                    <a14:foregroundMark x1="49458" y1="81732" x2="49458" y2="81732"/>
                                    <a14:foregroundMark x1="53610" y1="81732" x2="53610" y2="81732"/>
                                    <a14:foregroundMark x1="53430" y1="81123" x2="53430" y2="81123"/>
                                    <a14:foregroundMark x1="49368" y1="80785" x2="49368" y2="80785"/>
                                    <a14:foregroundMark x1="42148" y1="84032" x2="42148" y2="84032"/>
                                    <a14:foregroundMark x1="38538" y1="84100" x2="38538" y2="84100"/>
                                    <a14:foregroundMark x1="45758" y1="85250" x2="45758" y2="85250"/>
                                    <a14:foregroundMark x1="42419" y1="81191" x2="42419" y2="81191"/>
                                    <a14:foregroundMark x1="42148" y1="81461" x2="42148" y2="81461"/>
                                    <a14:foregroundMark x1="42419" y1="82138" x2="42419" y2="82138"/>
                                    <a14:foregroundMark x1="42780" y1="83559" x2="42780" y2="83559"/>
                                    <a14:foregroundMark x1="38628" y1="82476" x2="38628" y2="82476"/>
                                    <a14:backgroundMark x1="40253" y1="82544" x2="40253" y2="82544"/>
                                    <a14:backgroundMark x1="35740" y1="84303" x2="35740" y2="84303"/>
                                    <a14:backgroundMark x1="43953" y1="81867" x2="43953" y2="81867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26" t="33966" r="26976" b="12912"/>
                      <a:stretch/>
                    </p:blipFill>
                    <p:spPr>
                      <a:xfrm>
                        <a:off x="12888620" y="16671447"/>
                        <a:ext cx="640955" cy="873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6" name="圖片 225">
                        <a:extLst>
                          <a:ext uri="{FF2B5EF4-FFF2-40B4-BE49-F238E27FC236}">
                            <a16:creationId xmlns:a16="http://schemas.microsoft.com/office/drawing/2014/main" id="{CAA33CCC-AAD7-4CC6-A922-D1B15B5F6F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5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6">
                                <a14:imgEffect>
                                  <a14:backgroundRemoval t="3717" b="96530" l="22307" r="8088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19" t="4090" r="19437" b="3765"/>
                      <a:stretch/>
                    </p:blipFill>
                    <p:spPr>
                      <a:xfrm>
                        <a:off x="20260298" y="18020674"/>
                        <a:ext cx="1235196" cy="212640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77" name="圖片 176">
                        <a:extLst>
                          <a:ext uri="{FF2B5EF4-FFF2-40B4-BE49-F238E27FC236}">
                            <a16:creationId xmlns:a16="http://schemas.microsoft.com/office/drawing/2014/main" id="{F142B8B6-0AB7-414A-A6FD-50263586C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52" t="20170" r="16856" b="20408"/>
                      <a:stretch/>
                    </p:blipFill>
                    <p:spPr>
                      <a:xfrm rot="19325302">
                        <a:off x="15055293" y="16023589"/>
                        <a:ext cx="987388" cy="85912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64" name="圖片 163">
                        <a:extLst>
                          <a:ext uri="{FF2B5EF4-FFF2-40B4-BE49-F238E27FC236}">
                            <a16:creationId xmlns:a16="http://schemas.microsoft.com/office/drawing/2014/main" id="{62334ABF-038D-4B1C-92A7-674A652FD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421224" y="17080762"/>
                        <a:ext cx="1675953" cy="118634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12" name="群組 111">
                        <a:extLst>
                          <a:ext uri="{FF2B5EF4-FFF2-40B4-BE49-F238E27FC236}">
                            <a16:creationId xmlns:a16="http://schemas.microsoft.com/office/drawing/2014/main" id="{609761A3-06DA-4D24-BFBB-F8F5FD7845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065996" y="14959886"/>
                        <a:ext cx="13283165" cy="5125352"/>
                        <a:chOff x="-3204224" y="-875157"/>
                        <a:chExt cx="13211810" cy="5122131"/>
                      </a:xfrm>
                    </p:grpSpPr>
                    <p:grpSp>
                      <p:nvGrpSpPr>
                        <p:cNvPr id="114" name="群組 113">
                          <a:extLst>
                            <a:ext uri="{FF2B5EF4-FFF2-40B4-BE49-F238E27FC236}">
                              <a16:creationId xmlns:a16="http://schemas.microsoft.com/office/drawing/2014/main" id="{58AC43A8-40C0-49CD-B150-98E1D3A3A3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3204224" y="-875157"/>
                          <a:ext cx="13211810" cy="5122131"/>
                          <a:chOff x="-3242532" y="-798425"/>
                          <a:chExt cx="13369766" cy="4673032"/>
                        </a:xfrm>
                      </p:grpSpPr>
                      <p:pic>
                        <p:nvPicPr>
                          <p:cNvPr id="117" name="圖片 116">
                            <a:extLst>
                              <a:ext uri="{FF2B5EF4-FFF2-40B4-BE49-F238E27FC236}">
                                <a16:creationId xmlns:a16="http://schemas.microsoft.com/office/drawing/2014/main" id="{054440A0-5408-4AC4-A978-9499EBDD19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20">
                                    <a14:imgEffect>
                                      <a14:backgroundRemoval t="0" b="100000" l="0" r="99340">
                                        <a14:foregroundMark x1="12541" y1="3518" x2="12541" y2="3518"/>
                                        <a14:foregroundMark x1="11881" y1="4020" x2="11881" y2="4020"/>
                                        <a14:foregroundMark x1="10231" y1="5528" x2="10231" y2="5528"/>
                                        <a14:foregroundMark x1="25743" y1="5528" x2="25743" y2="5528"/>
                                        <a14:foregroundMark x1="21122" y1="3518" x2="21122" y2="3518"/>
                                        <a14:foregroundMark x1="28713" y1="5528" x2="28713" y2="5528"/>
                                        <a14:foregroundMark x1="29373" y1="6030" x2="29373" y2="6030"/>
                                        <a14:foregroundMark x1="17492" y1="3518" x2="17492" y2="3518"/>
                                        <a14:backgroundMark x1="13531" y1="1508" x2="13531" y2="1508"/>
                                        <a14:backgroundMark x1="18482" y1="1005" x2="18482" y2="1005"/>
                                        <a14:backgroundMark x1="26073" y1="1508" x2="26073" y2="1508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486704" y="1097944"/>
                            <a:ext cx="1640530" cy="105887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6" name="圖片 125">
                            <a:extLst>
                              <a:ext uri="{FF2B5EF4-FFF2-40B4-BE49-F238E27FC236}">
                                <a16:creationId xmlns:a16="http://schemas.microsoft.com/office/drawing/2014/main" id="{450422F2-0F3D-4041-B8A8-A5EC883957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965" t="18402" r="14923" b="22234"/>
                          <a:stretch/>
                        </p:blipFill>
                        <p:spPr bwMode="auto">
                          <a:xfrm>
                            <a:off x="-574886" y="-670474"/>
                            <a:ext cx="1391348" cy="76170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116" name="群組 115">
                            <a:extLst>
                              <a:ext uri="{FF2B5EF4-FFF2-40B4-BE49-F238E27FC236}">
                                <a16:creationId xmlns:a16="http://schemas.microsoft.com/office/drawing/2014/main" id="{2E5553BB-C4AB-451A-A2A0-CD25457C256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320822" y="-798425"/>
                            <a:ext cx="4945027" cy="4486185"/>
                            <a:chOff x="1476925" y="-798516"/>
                            <a:chExt cx="4945507" cy="4486697"/>
                          </a:xfrm>
                        </p:grpSpPr>
                        <p:pic>
                          <p:nvPicPr>
                            <p:cNvPr id="148" name="圖片 147">
                              <a:extLst>
                                <a:ext uri="{FF2B5EF4-FFF2-40B4-BE49-F238E27FC236}">
                                  <a16:creationId xmlns:a16="http://schemas.microsoft.com/office/drawing/2014/main" id="{58729930-61FE-4556-B8E6-611C7A4AF3A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 rot="5400000">
                              <a:off x="4244199" y="1663579"/>
                              <a:ext cx="2685225" cy="13639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49" name="圖片 148">
                              <a:extLst>
                                <a:ext uri="{FF2B5EF4-FFF2-40B4-BE49-F238E27FC236}">
                                  <a16:creationId xmlns:a16="http://schemas.microsoft.com/office/drawing/2014/main" id="{F386B54E-4771-41FA-A913-0659A59796D9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24">
                                      <a14:imgEffect>
                                        <a14:backgroundRemoval t="1245" b="51037" l="12305" r="89844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1651" t="3622" r="11477" b="48397"/>
                            <a:stretch/>
                          </p:blipFill>
                          <p:spPr bwMode="auto">
                            <a:xfrm>
                              <a:off x="1718562" y="-798516"/>
                              <a:ext cx="3438162" cy="2019974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0" name="圖片 149">
                              <a:extLst>
                                <a:ext uri="{FF2B5EF4-FFF2-40B4-BE49-F238E27FC236}">
                                  <a16:creationId xmlns:a16="http://schemas.microsoft.com/office/drawing/2014/main" id="{DA6AA13C-B467-43F1-B152-C4B3015A228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>
                              <a:off x="1476925" y="1009441"/>
                              <a:ext cx="4702329" cy="819785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1" name="圖片 150">
                              <a:extLst>
                                <a:ext uri="{FF2B5EF4-FFF2-40B4-BE49-F238E27FC236}">
                                  <a16:creationId xmlns:a16="http://schemas.microsoft.com/office/drawing/2014/main" id="{47CEAF00-AD40-4C59-82E4-2CEECD471EC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5457" t="58990" r="37636" b="21547"/>
                            <a:stretch/>
                          </p:blipFill>
                          <p:spPr bwMode="auto">
                            <a:xfrm>
                              <a:off x="4899515" y="436953"/>
                              <a:ext cx="792611" cy="60971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2" name="圖片 151">
                              <a:extLst>
                                <a:ext uri="{FF2B5EF4-FFF2-40B4-BE49-F238E27FC236}">
                                  <a16:creationId xmlns:a16="http://schemas.microsoft.com/office/drawing/2014/main" id="{144C652E-0CF9-48C2-A742-4A00B300278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362" r="74141" b="39782"/>
                            <a:stretch/>
                          </p:blipFill>
                          <p:spPr bwMode="auto">
                            <a:xfrm rot="3845348">
                              <a:off x="5796174" y="1179273"/>
                              <a:ext cx="564539" cy="68797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153" name="圖片 152">
                              <a:extLst>
                                <a:ext uri="{FF2B5EF4-FFF2-40B4-BE49-F238E27FC236}">
                                  <a16:creationId xmlns:a16="http://schemas.microsoft.com/office/drawing/2014/main" id="{348D95C5-58AD-4BE0-A946-E38676CF8B2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3130" t="23820" r="20045"/>
                            <a:stretch/>
                          </p:blipFill>
                          <p:spPr bwMode="auto">
                            <a:xfrm>
                              <a:off x="4661300" y="1135156"/>
                              <a:ext cx="1193937" cy="194188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18" name="圖片 117">
                            <a:extLst>
                              <a:ext uri="{FF2B5EF4-FFF2-40B4-BE49-F238E27FC236}">
                                <a16:creationId xmlns:a16="http://schemas.microsoft.com/office/drawing/2014/main" id="{D6B3A60D-D16F-46DA-8C30-2A00957B3C1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359" r="39005"/>
                          <a:stretch/>
                        </p:blipFill>
                        <p:spPr>
                          <a:xfrm>
                            <a:off x="-2561078" y="1973529"/>
                            <a:ext cx="596953" cy="130509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120" name="圖片 119">
                            <a:extLst>
                              <a:ext uri="{FF2B5EF4-FFF2-40B4-BE49-F238E27FC236}">
                                <a16:creationId xmlns:a16="http://schemas.microsoft.com/office/drawing/2014/main" id="{B3F686AD-00D5-4ABE-B86A-A6732DB458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2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00029" y="573770"/>
                            <a:ext cx="1003319" cy="1003322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121" name="直線單箭頭接點 120">
                            <a:extLst>
                              <a:ext uri="{FF2B5EF4-FFF2-40B4-BE49-F238E27FC236}">
                                <a16:creationId xmlns:a16="http://schemas.microsoft.com/office/drawing/2014/main" id="{1404A74A-0C93-4D47-A6CC-E795F5BD3C46}"/>
                              </a:ext>
                            </a:extLst>
                          </p:cNvPr>
                          <p:cNvCxnSpPr>
                            <a:cxnSpLocks/>
                            <a:endCxn id="118" idx="3"/>
                          </p:cNvCxnSpPr>
                          <p:nvPr/>
                        </p:nvCxnSpPr>
                        <p:spPr>
                          <a:xfrm flipH="1">
                            <a:off x="-1964125" y="2146802"/>
                            <a:ext cx="1858295" cy="47927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2" name="直線單箭頭接點 121">
                            <a:extLst>
                              <a:ext uri="{FF2B5EF4-FFF2-40B4-BE49-F238E27FC236}">
                                <a16:creationId xmlns:a16="http://schemas.microsoft.com/office/drawing/2014/main" id="{4846F1DD-7DB6-4996-8DEB-DDAC36D568D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54341" y="676174"/>
                            <a:ext cx="0" cy="6052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23" name="直線單箭頭接點 122">
                            <a:extLst>
                              <a:ext uri="{FF2B5EF4-FFF2-40B4-BE49-F238E27FC236}">
                                <a16:creationId xmlns:a16="http://schemas.microsoft.com/office/drawing/2014/main" id="{810A65C8-A1CD-4557-BACA-8B7B1C3EC6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73052" y="-25926"/>
                            <a:ext cx="0" cy="5684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125" name="圖片 124">
                            <a:extLst>
                              <a:ext uri="{FF2B5EF4-FFF2-40B4-BE49-F238E27FC236}">
                                <a16:creationId xmlns:a16="http://schemas.microsoft.com/office/drawing/2014/main" id="{8FD97589-65BE-476D-AB0F-59FE02CAD68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471" t="57056" r="38948" b="22015"/>
                          <a:stretch/>
                        </p:blipFill>
                        <p:spPr bwMode="auto">
                          <a:xfrm>
                            <a:off x="6282523" y="348370"/>
                            <a:ext cx="694589" cy="65560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sp>
                        <p:nvSpPr>
                          <p:cNvPr id="127" name="向下箭號 32">
                            <a:extLst>
                              <a:ext uri="{FF2B5EF4-FFF2-40B4-BE49-F238E27FC236}">
                                <a16:creationId xmlns:a16="http://schemas.microsoft.com/office/drawing/2014/main" id="{09988710-D724-4718-B62B-ED5749DAD7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466751" y="-164002"/>
                            <a:ext cx="367145" cy="1869886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  <p:sp>
                        <p:nvSpPr>
                          <p:cNvPr id="128" name="文字方塊 33">
                            <a:extLst>
                              <a:ext uri="{FF2B5EF4-FFF2-40B4-BE49-F238E27FC236}">
                                <a16:creationId xmlns:a16="http://schemas.microsoft.com/office/drawing/2014/main" id="{9B79AE72-CDC0-4749-B43F-B9D15558A31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3169" y="165658"/>
                            <a:ext cx="2422341" cy="312914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(Wi-Fi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模組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29" name="文字方塊 34">
                            <a:extLst>
                              <a:ext uri="{FF2B5EF4-FFF2-40B4-BE49-F238E27FC236}">
                                <a16:creationId xmlns:a16="http://schemas.microsoft.com/office/drawing/2014/main" id="{B99A059D-EDE2-4A55-B04B-035A16D790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3242532" y="3128792"/>
                            <a:ext cx="2380860" cy="4641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(Lora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天線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0" name="文字方塊 35">
                            <a:extLst>
                              <a:ext uri="{FF2B5EF4-FFF2-40B4-BE49-F238E27FC236}">
                                <a16:creationId xmlns:a16="http://schemas.microsoft.com/office/drawing/2014/main" id="{C5B81C64-2A58-47C2-ADB7-FC5E1F80C0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81547" y="1249367"/>
                            <a:ext cx="1869887" cy="35614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蜂鳴器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2" name="文字方塊 38">
                            <a:extLst>
                              <a:ext uri="{FF2B5EF4-FFF2-40B4-BE49-F238E27FC236}">
                                <a16:creationId xmlns:a16="http://schemas.microsoft.com/office/drawing/2014/main" id="{61694C57-E3B2-4D74-913F-8B03269E95F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984" y="-704782"/>
                            <a:ext cx="2251353" cy="267059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altLang="en-US" sz="32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自製網頁</a:t>
                            </a:r>
                            <a:r>
                              <a:rPr lang="en-US" sz="32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3" name="文字方塊 39">
                            <a:extLst>
                              <a:ext uri="{FF2B5EF4-FFF2-40B4-BE49-F238E27FC236}">
                                <a16:creationId xmlns:a16="http://schemas.microsoft.com/office/drawing/2014/main" id="{E7AB7A01-58DB-4DAD-81AE-34CB85F7676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792812" y="3334280"/>
                            <a:ext cx="2111956" cy="5403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家用端</a:t>
                            </a:r>
                            <a:r>
                              <a:rPr lang="en-US" sz="32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32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39" name="向下箭號 52">
                            <a:extLst>
                              <a:ext uri="{FF2B5EF4-FFF2-40B4-BE49-F238E27FC236}">
                                <a16:creationId xmlns:a16="http://schemas.microsoft.com/office/drawing/2014/main" id="{E2D0B7B9-0247-41F8-A3D4-70024326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4507705">
                            <a:off x="7883727" y="1643001"/>
                            <a:ext cx="277935" cy="1034817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</p:grpSp>
                    <p:pic>
                      <p:nvPicPr>
                        <p:cNvPr id="115" name="圖片 114">
                          <a:extLst>
                            <a:ext uri="{FF2B5EF4-FFF2-40B4-BE49-F238E27FC236}">
                              <a16:creationId xmlns:a16="http://schemas.microsoft.com/office/drawing/2014/main" id="{43B5B568-F8DC-431F-B8A1-E466DC4A23C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4362" r="74141" b="39782"/>
                        <a:stretch/>
                      </p:blipFill>
                      <p:spPr bwMode="auto">
                        <a:xfrm rot="20960549">
                          <a:off x="6199062" y="1363906"/>
                          <a:ext cx="600055" cy="6654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</p:grpSp>
                  <p:sp>
                    <p:nvSpPr>
                      <p:cNvPr id="175" name="文字方塊 33">
                        <a:extLst>
                          <a:ext uri="{FF2B5EF4-FFF2-40B4-BE49-F238E27FC236}">
                            <a16:creationId xmlns:a16="http://schemas.microsoft.com/office/drawing/2014/main" id="{FA81E997-C301-4773-BDAC-7EAFC71DB9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23066" y="18389497"/>
                        <a:ext cx="2932264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Arduino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182" name="圖片 181">
                        <a:extLst>
                          <a:ext uri="{FF2B5EF4-FFF2-40B4-BE49-F238E27FC236}">
                            <a16:creationId xmlns:a16="http://schemas.microsoft.com/office/drawing/2014/main" id="{E6C28C2A-2628-4BB5-B6E9-1548E537417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1">
                                <a14:imgEffect>
                                  <a14:backgroundRemoval t="32468" b="75974" l="52294" r="1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276" t="30299" b="20866"/>
                      <a:stretch/>
                    </p:blipFill>
                    <p:spPr>
                      <a:xfrm>
                        <a:off x="12905501" y="15418771"/>
                        <a:ext cx="1221541" cy="61442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84" name="文字方塊 33">
                        <a:extLst>
                          <a:ext uri="{FF2B5EF4-FFF2-40B4-BE49-F238E27FC236}">
                            <a16:creationId xmlns:a16="http://schemas.microsoft.com/office/drawing/2014/main" id="{873A3460-46BF-47AE-9192-F27E0B408F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324074" y="15901418"/>
                        <a:ext cx="246446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LCD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顯示器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193" name="文字方塊 33">
                        <a:extLst>
                          <a:ext uri="{FF2B5EF4-FFF2-40B4-BE49-F238E27FC236}">
                            <a16:creationId xmlns:a16="http://schemas.microsoft.com/office/drawing/2014/main" id="{FF821211-0E4A-416F-ACD4-FDF5E7A42D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18726" y="18135531"/>
                        <a:ext cx="288468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EGO-A7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195" name="圖片 194">
                        <a:extLst>
                          <a:ext uri="{FF2B5EF4-FFF2-40B4-BE49-F238E27FC236}">
                            <a16:creationId xmlns:a16="http://schemas.microsoft.com/office/drawing/2014/main" id="{6C5FB0BE-1870-4013-A80C-318B59BE22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43" r="33343"/>
                      <a:stretch/>
                    </p:blipFill>
                    <p:spPr>
                      <a:xfrm>
                        <a:off x="24120576" y="15212512"/>
                        <a:ext cx="935195" cy="168480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96" name="文字方塊 34">
                        <a:extLst>
                          <a:ext uri="{FF2B5EF4-FFF2-40B4-BE49-F238E27FC236}">
                            <a16:creationId xmlns:a16="http://schemas.microsoft.com/office/drawing/2014/main" id="{CB1DB291-CF6E-4DB3-9C07-2E78AB524C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29183" y="15437625"/>
                        <a:ext cx="2374109" cy="50905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(Lora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天線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02" name="文字方塊 33">
                        <a:extLst>
                          <a:ext uri="{FF2B5EF4-FFF2-40B4-BE49-F238E27FC236}">
                            <a16:creationId xmlns:a16="http://schemas.microsoft.com/office/drawing/2014/main" id="{2A647FEA-BAE8-4171-8F4E-465B8DF7C9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94287" y="17477668"/>
                        <a:ext cx="2070555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EMG</a:t>
                        </a:r>
                        <a:r>
                          <a:rPr lang="zh-TW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10" name="圖片 209">
                        <a:extLst>
                          <a:ext uri="{FF2B5EF4-FFF2-40B4-BE49-F238E27FC236}">
                            <a16:creationId xmlns:a16="http://schemas.microsoft.com/office/drawing/2014/main" id="{FC1F2773-A3B6-4D65-A1DD-08049D538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2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33">
                                <a14:imgEffect>
                                  <a14:backgroundRemoval t="13625" b="88375" l="9250" r="91250">
                                    <a14:foregroundMark x1="72500" y1="19000" x2="72500" y2="19000"/>
                                    <a14:foregroundMark x1="74875" y1="17750" x2="74875" y2="17750"/>
                                    <a14:foregroundMark x1="73750" y1="18375" x2="73750" y2="18375"/>
                                    <a14:foregroundMark x1="71750" y1="19375" x2="71750" y2="19375"/>
                                    <a14:foregroundMark x1="74000" y1="23000" x2="74000" y2="23000"/>
                                    <a14:foregroundMark x1="75500" y1="22000" x2="75500" y2="22000"/>
                                    <a14:foregroundMark x1="77750" y1="20875" x2="77750" y2="20875"/>
                                    <a14:foregroundMark x1="79625" y1="19750" x2="79625" y2="19750"/>
                                    <a14:foregroundMark x1="77500" y1="25750" x2="77500" y2="25750"/>
                                    <a14:foregroundMark x1="76375" y1="26375" x2="76375" y2="26375"/>
                                    <a14:foregroundMark x1="78625" y1="24750" x2="78625" y2="24750"/>
                                    <a14:foregroundMark x1="80250" y1="23750" x2="80250" y2="23750"/>
                                    <a14:foregroundMark x1="81625" y1="23125" x2="81625" y2="23125"/>
                                    <a14:foregroundMark x1="83250" y1="22375" x2="83250" y2="22375"/>
                                    <a14:foregroundMark x1="85750" y1="21375" x2="85750" y2="21375"/>
                                    <a14:foregroundMark x1="79375" y1="29250" x2="79375" y2="29250"/>
                                    <a14:foregroundMark x1="80875" y1="28125" x2="80875" y2="28125"/>
                                    <a14:foregroundMark x1="82250" y1="27500" x2="82250" y2="27500"/>
                                    <a14:foregroundMark x1="83875" y1="26625" x2="83875" y2="26625"/>
                                    <a14:foregroundMark x1="85250" y1="25875" x2="85250" y2="25875"/>
                                    <a14:foregroundMark x1="86375" y1="25250" x2="86375" y2="25250"/>
                                    <a14:foregroundMark x1="88000" y1="24375" x2="88000" y2="24375"/>
                                    <a14:foregroundMark x1="81250" y1="32750" x2="81250" y2="32750"/>
                                    <a14:foregroundMark x1="82625" y1="31750" x2="82625" y2="31750"/>
                                    <a14:foregroundMark x1="84625" y1="31000" x2="84625" y2="31000"/>
                                    <a14:foregroundMark x1="85375" y1="30875" x2="85375" y2="30875"/>
                                    <a14:foregroundMark x1="87000" y1="29250" x2="87000" y2="29250"/>
                                    <a14:foregroundMark x1="86375" y1="30375" x2="86375" y2="30375"/>
                                    <a14:foregroundMark x1="88125" y1="29000" x2="88125" y2="29000"/>
                                    <a14:foregroundMark x1="88750" y1="28375" x2="88750" y2="28375"/>
                                    <a14:foregroundMark x1="89875" y1="27250" x2="89875" y2="2725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30" t="13076" r="8746" b="11715"/>
                      <a:stretch/>
                    </p:blipFill>
                    <p:spPr>
                      <a:xfrm>
                        <a:off x="16664357" y="17804021"/>
                        <a:ext cx="1005364" cy="91847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11" name="文字方塊 35">
                        <a:extLst>
                          <a:ext uri="{FF2B5EF4-FFF2-40B4-BE49-F238E27FC236}">
                            <a16:creationId xmlns:a16="http://schemas.microsoft.com/office/drawing/2014/main" id="{B3BA05DD-F48F-41E2-A597-A56894C219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804914" y="18518379"/>
                        <a:ext cx="2173059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16" name="文字方塊 35">
                        <a:extLst>
                          <a:ext uri="{FF2B5EF4-FFF2-40B4-BE49-F238E27FC236}">
                            <a16:creationId xmlns:a16="http://schemas.microsoft.com/office/drawing/2014/main" id="{92BB8914-8E17-4DC9-BCD9-23A0A3FA42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27596" y="19598103"/>
                        <a:ext cx="2067953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32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32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32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205" name="直線單箭頭接點 204">
                      <a:extLst>
                        <a:ext uri="{FF2B5EF4-FFF2-40B4-BE49-F238E27FC236}">
                          <a16:creationId xmlns:a16="http://schemas.microsoft.com/office/drawing/2014/main" id="{621F5753-BC39-46CE-84C8-A09CD904C6E9}"/>
                        </a:ext>
                      </a:extLst>
                    </p:cNvPr>
                    <p:cNvCxnSpPr>
                      <a:cxnSpLocks/>
                      <a:endCxn id="198" idx="3"/>
                    </p:cNvCxnSpPr>
                    <p:nvPr/>
                  </p:nvCxnSpPr>
                  <p:spPr>
                    <a:xfrm flipH="1" flipV="1">
                      <a:off x="13442296" y="17163200"/>
                      <a:ext cx="1584092" cy="3539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5" name="直線單箭頭接點 184">
                      <a:extLst>
                        <a:ext uri="{FF2B5EF4-FFF2-40B4-BE49-F238E27FC236}">
                          <a16:creationId xmlns:a16="http://schemas.microsoft.com/office/drawing/2014/main" id="{149DBE1A-85CC-4171-BCBE-AC06DA4CB1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836024" y="16417835"/>
                      <a:ext cx="1228498" cy="785936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70" name="直線單箭頭接點 169">
                    <a:extLst>
                      <a:ext uri="{FF2B5EF4-FFF2-40B4-BE49-F238E27FC236}">
                        <a16:creationId xmlns:a16="http://schemas.microsoft.com/office/drawing/2014/main" id="{5DD1E078-C53C-485F-9E57-2651CA90A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98622" y="17223240"/>
                    <a:ext cx="855910" cy="14514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直線單箭頭接點 211">
                    <a:extLst>
                      <a:ext uri="{FF2B5EF4-FFF2-40B4-BE49-F238E27FC236}">
                        <a16:creationId xmlns:a16="http://schemas.microsoft.com/office/drawing/2014/main" id="{46040E21-2103-469C-B8B7-83EC0CB69B77}"/>
                      </a:ext>
                    </a:extLst>
                  </p:cNvPr>
                  <p:cNvCxnSpPr>
                    <a:cxnSpLocks/>
                    <a:endCxn id="210" idx="1"/>
                  </p:cNvCxnSpPr>
                  <p:nvPr/>
                </p:nvCxnSpPr>
                <p:spPr>
                  <a:xfrm>
                    <a:off x="16598622" y="18323548"/>
                    <a:ext cx="686306" cy="656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0" name="直線單箭頭接點 219">
                  <a:extLst>
                    <a:ext uri="{FF2B5EF4-FFF2-40B4-BE49-F238E27FC236}">
                      <a16:creationId xmlns:a16="http://schemas.microsoft.com/office/drawing/2014/main" id="{CA00BFE9-29ED-41EA-8B70-FAFF7982E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9487" y="17906916"/>
                  <a:ext cx="1411569" cy="130170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線單箭頭接點 216">
                  <a:extLst>
                    <a:ext uri="{FF2B5EF4-FFF2-40B4-BE49-F238E27FC236}">
                      <a16:creationId xmlns:a16="http://schemas.microsoft.com/office/drawing/2014/main" id="{539B74A0-7EFE-412C-B2A0-E69456F30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439487" y="16809349"/>
                  <a:ext cx="614001" cy="9731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74" name="圖片 273">
              <a:extLst>
                <a:ext uri="{FF2B5EF4-FFF2-40B4-BE49-F238E27FC236}">
                  <a16:creationId xmlns:a16="http://schemas.microsoft.com/office/drawing/2014/main" id="{93D6FA07-3F36-4BA1-A37A-CA09BE467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13625" b="88375" l="9250" r="91250">
                          <a14:foregroundMark x1="72500" y1="19000" x2="72500" y2="19000"/>
                          <a14:foregroundMark x1="74875" y1="17750" x2="74875" y2="17750"/>
                          <a14:foregroundMark x1="73750" y1="18375" x2="73750" y2="18375"/>
                          <a14:foregroundMark x1="71750" y1="19375" x2="71750" y2="19375"/>
                          <a14:foregroundMark x1="74000" y1="23000" x2="74000" y2="23000"/>
                          <a14:foregroundMark x1="75500" y1="22000" x2="75500" y2="22000"/>
                          <a14:foregroundMark x1="77750" y1="20875" x2="77750" y2="20875"/>
                          <a14:foregroundMark x1="79625" y1="19750" x2="79625" y2="19750"/>
                          <a14:foregroundMark x1="77500" y1="25750" x2="77500" y2="25750"/>
                          <a14:foregroundMark x1="76375" y1="26375" x2="76375" y2="26375"/>
                          <a14:foregroundMark x1="78625" y1="24750" x2="78625" y2="24750"/>
                          <a14:foregroundMark x1="80250" y1="23750" x2="80250" y2="23750"/>
                          <a14:foregroundMark x1="81625" y1="23125" x2="81625" y2="23125"/>
                          <a14:foregroundMark x1="83250" y1="22375" x2="83250" y2="22375"/>
                          <a14:foregroundMark x1="85750" y1="21375" x2="85750" y2="21375"/>
                          <a14:foregroundMark x1="79375" y1="29250" x2="79375" y2="29250"/>
                          <a14:foregroundMark x1="80875" y1="28125" x2="80875" y2="28125"/>
                          <a14:foregroundMark x1="82250" y1="27500" x2="82250" y2="27500"/>
                          <a14:foregroundMark x1="83875" y1="26625" x2="83875" y2="26625"/>
                          <a14:foregroundMark x1="85250" y1="25875" x2="85250" y2="25875"/>
                          <a14:foregroundMark x1="86375" y1="25250" x2="86375" y2="25250"/>
                          <a14:foregroundMark x1="88000" y1="24375" x2="88000" y2="24375"/>
                          <a14:foregroundMark x1="81250" y1="32750" x2="81250" y2="32750"/>
                          <a14:foregroundMark x1="82625" y1="31750" x2="82625" y2="31750"/>
                          <a14:foregroundMark x1="84625" y1="31000" x2="84625" y2="31000"/>
                          <a14:foregroundMark x1="85375" y1="30875" x2="85375" y2="30875"/>
                          <a14:foregroundMark x1="87000" y1="29250" x2="87000" y2="29250"/>
                          <a14:foregroundMark x1="86375" y1="30375" x2="86375" y2="30375"/>
                          <a14:foregroundMark x1="88125" y1="29000" x2="88125" y2="29000"/>
                          <a14:foregroundMark x1="88750" y1="28375" x2="88750" y2="28375"/>
                          <a14:foregroundMark x1="89875" y1="27250" x2="89875" y2="2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0" t="13076" r="8746" b="11715"/>
            <a:stretch/>
          </p:blipFill>
          <p:spPr>
            <a:xfrm>
              <a:off x="26243401" y="14222256"/>
              <a:ext cx="1016047" cy="1017418"/>
            </a:xfrm>
            <a:prstGeom prst="rect">
              <a:avLst/>
            </a:prstGeom>
          </p:spPr>
        </p:pic>
      </p:grpSp>
      <p:pic>
        <p:nvPicPr>
          <p:cNvPr id="25" name="圖片 24">
            <a:extLst>
              <a:ext uri="{FF2B5EF4-FFF2-40B4-BE49-F238E27FC236}">
                <a16:creationId xmlns:a16="http://schemas.microsoft.com/office/drawing/2014/main" id="{698CAEDC-0AEB-467F-91EC-1E2807600763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17"/>
          <a:stretch/>
        </p:blipFill>
        <p:spPr>
          <a:xfrm>
            <a:off x="0" y="0"/>
            <a:ext cx="4378516" cy="3769911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EDD0FED8-A105-44F1-AB05-B33B125A15CC}"/>
              </a:ext>
            </a:extLst>
          </p:cNvPr>
          <p:cNvSpPr/>
          <p:nvPr/>
        </p:nvSpPr>
        <p:spPr>
          <a:xfrm>
            <a:off x="18867278" y="24483503"/>
            <a:ext cx="1098075" cy="11782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9" name="橢圓 158">
            <a:extLst>
              <a:ext uri="{FF2B5EF4-FFF2-40B4-BE49-F238E27FC236}">
                <a16:creationId xmlns:a16="http://schemas.microsoft.com/office/drawing/2014/main" id="{4EA01BBB-B748-4101-B958-1080395288EB}"/>
              </a:ext>
            </a:extLst>
          </p:cNvPr>
          <p:cNvSpPr/>
          <p:nvPr/>
        </p:nvSpPr>
        <p:spPr>
          <a:xfrm>
            <a:off x="21690458" y="24574826"/>
            <a:ext cx="1194535" cy="12290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0" name="橢圓 159">
            <a:extLst>
              <a:ext uri="{FF2B5EF4-FFF2-40B4-BE49-F238E27FC236}">
                <a16:creationId xmlns:a16="http://schemas.microsoft.com/office/drawing/2014/main" id="{346B713D-F1B4-45AD-B85E-8379C6089716}"/>
              </a:ext>
            </a:extLst>
          </p:cNvPr>
          <p:cNvSpPr/>
          <p:nvPr/>
        </p:nvSpPr>
        <p:spPr>
          <a:xfrm>
            <a:off x="24133961" y="24585317"/>
            <a:ext cx="1098075" cy="1307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5C1959E-9053-471C-A9C6-7BF06AB30140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19804544" y="25489226"/>
            <a:ext cx="1885914" cy="54363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3797008F-4E51-4A4A-A803-9B9B0EB04ECA}"/>
              </a:ext>
            </a:extLst>
          </p:cNvPr>
          <p:cNvCxnSpPr>
            <a:cxnSpLocks/>
            <a:stCxn id="159" idx="4"/>
          </p:cNvCxnSpPr>
          <p:nvPr/>
        </p:nvCxnSpPr>
        <p:spPr>
          <a:xfrm flipH="1">
            <a:off x="21699214" y="25803871"/>
            <a:ext cx="588512" cy="22898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D1BF8B68-A2D8-4FAB-9230-0080F965644C}"/>
              </a:ext>
            </a:extLst>
          </p:cNvPr>
          <p:cNvCxnSpPr>
            <a:cxnSpLocks/>
          </p:cNvCxnSpPr>
          <p:nvPr/>
        </p:nvCxnSpPr>
        <p:spPr>
          <a:xfrm flipH="1">
            <a:off x="21681702" y="25722718"/>
            <a:ext cx="2608516" cy="3101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FED9140-133C-4D27-8B63-B82FB07FEF85}"/>
              </a:ext>
            </a:extLst>
          </p:cNvPr>
          <p:cNvSpPr txBox="1"/>
          <p:nvPr/>
        </p:nvSpPr>
        <p:spPr>
          <a:xfrm>
            <a:off x="21101557" y="25970669"/>
            <a:ext cx="131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出力時</a:t>
            </a: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74E15585-2295-4CBE-BDCA-569BBA121308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7780" b="91245" l="10217" r="97226">
                        <a14:foregroundMark x1="44655" y1="34477" x2="44655" y2="34477"/>
                        <a14:foregroundMark x1="41881" y1="29061" x2="41881" y2="29061"/>
                        <a14:foregroundMark x1="33085" y1="26625" x2="33085" y2="26625"/>
                        <a14:foregroundMark x1="25237" y1="24549" x2="25237" y2="24549"/>
                        <a14:foregroundMark x1="22395" y1="24549" x2="22395" y2="24549"/>
                        <a14:foregroundMark x1="20704" y1="30054" x2="20704" y2="30054"/>
                        <a14:foregroundMark x1="21854" y1="35830" x2="21854" y2="35830"/>
                        <a14:foregroundMark x1="19080" y1="39621" x2="19080" y2="39621"/>
                        <a14:foregroundMark x1="18065" y1="33755" x2="18065" y2="33303"/>
                        <a14:foregroundMark x1="17862" y1="29513" x2="17862" y2="29513"/>
                        <a14:foregroundMark x1="17862" y1="27527" x2="17862" y2="27527"/>
                        <a14:foregroundMark x1="17727" y1="24819" x2="17727" y2="24819"/>
                        <a14:foregroundMark x1="17727" y1="23827" x2="17727" y2="23827"/>
                        <a14:foregroundMark x1="21651" y1="23736" x2="23748" y2="23827"/>
                        <a14:foregroundMark x1="27876" y1="24007" x2="28552" y2="24097"/>
                        <a14:foregroundMark x1="32206" y1="24097" x2="33424" y2="24097"/>
                        <a14:foregroundMark x1="35589" y1="24097" x2="36806" y2="24097"/>
                        <a14:foregroundMark x1="41881" y1="24097" x2="44249" y2="24368"/>
                        <a14:foregroundMark x1="45805" y1="24639" x2="46414" y2="24910"/>
                        <a14:foregroundMark x1="48782" y1="25090" x2="49729" y2="25090"/>
                        <a14:foregroundMark x1="54060" y1="25090" x2="54668" y2="25361"/>
                        <a14:foregroundMark x1="58187" y1="25451" x2="58999" y2="25451"/>
                        <a14:foregroundMark x1="12855" y1="46751" x2="12855" y2="467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28" t="24400" r="7315" b="8921"/>
          <a:stretch/>
        </p:blipFill>
        <p:spPr>
          <a:xfrm>
            <a:off x="21745143" y="21767393"/>
            <a:ext cx="4151427" cy="2244358"/>
          </a:xfrm>
          <a:prstGeom prst="rect">
            <a:avLst/>
          </a:prstGeom>
        </p:spPr>
      </p:pic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2C61473E-81BB-4810-BDF3-44868F94AE7B}"/>
              </a:ext>
            </a:extLst>
          </p:cNvPr>
          <p:cNvSpPr txBox="1"/>
          <p:nvPr/>
        </p:nvSpPr>
        <p:spPr>
          <a:xfrm>
            <a:off x="22102142" y="23905415"/>
            <a:ext cx="39574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C.LCD</a:t>
            </a:r>
            <a:r>
              <a:rPr lang="zh-TW" altLang="en-US" sz="3400" dirty="0">
                <a:latin typeface="標楷體" panose="03000509000000000000" pitchFamily="65" charset="-120"/>
                <a:ea typeface="標楷體" panose="03000509000000000000" pitchFamily="65" charset="-120"/>
              </a:rPr>
              <a:t>搭配肌電訊號</a:t>
            </a:r>
          </a:p>
        </p:txBody>
      </p:sp>
      <p:sp>
        <p:nvSpPr>
          <p:cNvPr id="63" name="橢圓 62">
            <a:extLst>
              <a:ext uri="{FF2B5EF4-FFF2-40B4-BE49-F238E27FC236}">
                <a16:creationId xmlns:a16="http://schemas.microsoft.com/office/drawing/2014/main" id="{ADC96EA3-2A01-4C7E-8498-FD39205BCCB3}"/>
              </a:ext>
            </a:extLst>
          </p:cNvPr>
          <p:cNvSpPr/>
          <p:nvPr/>
        </p:nvSpPr>
        <p:spPr>
          <a:xfrm>
            <a:off x="5487326" y="25191654"/>
            <a:ext cx="2974039" cy="7538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178" name="橢圓 177">
            <a:extLst>
              <a:ext uri="{FF2B5EF4-FFF2-40B4-BE49-F238E27FC236}">
                <a16:creationId xmlns:a16="http://schemas.microsoft.com/office/drawing/2014/main" id="{BF43EE76-5B78-4740-92F8-B22DE19D3BFB}"/>
              </a:ext>
            </a:extLst>
          </p:cNvPr>
          <p:cNvSpPr/>
          <p:nvPr/>
        </p:nvSpPr>
        <p:spPr>
          <a:xfrm>
            <a:off x="8651876" y="25182447"/>
            <a:ext cx="3188348" cy="76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5495F9DD-9F3F-46DC-A625-C7B6F644D261}"/>
              </a:ext>
            </a:extLst>
          </p:cNvPr>
          <p:cNvSpPr txBox="1"/>
          <p:nvPr/>
        </p:nvSpPr>
        <p:spPr>
          <a:xfrm>
            <a:off x="6535278" y="24727396"/>
            <a:ext cx="115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緯度</a:t>
            </a:r>
          </a:p>
        </p:txBody>
      </p:sp>
      <p:sp>
        <p:nvSpPr>
          <p:cNvPr id="181" name="文字方塊 180">
            <a:extLst>
              <a:ext uri="{FF2B5EF4-FFF2-40B4-BE49-F238E27FC236}">
                <a16:creationId xmlns:a16="http://schemas.microsoft.com/office/drawing/2014/main" id="{14D7E748-3C06-40C4-8CB3-703E9ADEF131}"/>
              </a:ext>
            </a:extLst>
          </p:cNvPr>
          <p:cNvSpPr txBox="1"/>
          <p:nvPr/>
        </p:nvSpPr>
        <p:spPr>
          <a:xfrm>
            <a:off x="9842662" y="24720370"/>
            <a:ext cx="115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經度</a:t>
            </a:r>
          </a:p>
        </p:txBody>
      </p:sp>
      <p:cxnSp>
        <p:nvCxnSpPr>
          <p:cNvPr id="194" name="直線接點 193">
            <a:extLst>
              <a:ext uri="{FF2B5EF4-FFF2-40B4-BE49-F238E27FC236}">
                <a16:creationId xmlns:a16="http://schemas.microsoft.com/office/drawing/2014/main" id="{8E1AA39F-580C-4B21-A7AE-C4C386095DB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071345" y="10037891"/>
            <a:ext cx="493692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6030937F-25B7-437F-87DE-0A33E5CA142C}"/>
              </a:ext>
            </a:extLst>
          </p:cNvPr>
          <p:cNvCxnSpPr>
            <a:cxnSpLocks/>
          </p:cNvCxnSpPr>
          <p:nvPr/>
        </p:nvCxnSpPr>
        <p:spPr>
          <a:xfrm flipH="1">
            <a:off x="2068949" y="11727261"/>
            <a:ext cx="500851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A82CE3A7-39CA-4B5F-83B8-B71747E33EC8}"/>
              </a:ext>
            </a:extLst>
          </p:cNvPr>
          <p:cNvCxnSpPr>
            <a:cxnSpLocks/>
          </p:cNvCxnSpPr>
          <p:nvPr/>
        </p:nvCxnSpPr>
        <p:spPr>
          <a:xfrm flipH="1">
            <a:off x="2072051" y="13498252"/>
            <a:ext cx="493692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CA6AF070-AF46-4B36-B86C-07FA19FCA9BC}"/>
              </a:ext>
            </a:extLst>
          </p:cNvPr>
          <p:cNvCxnSpPr>
            <a:cxnSpLocks/>
          </p:cNvCxnSpPr>
          <p:nvPr/>
        </p:nvCxnSpPr>
        <p:spPr>
          <a:xfrm flipH="1">
            <a:off x="2071345" y="15178284"/>
            <a:ext cx="493692" cy="734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橢圓 218">
            <a:extLst>
              <a:ext uri="{FF2B5EF4-FFF2-40B4-BE49-F238E27FC236}">
                <a16:creationId xmlns:a16="http://schemas.microsoft.com/office/drawing/2014/main" id="{3892FB5C-54CD-4E19-93CC-A2E4023D152D}"/>
              </a:ext>
            </a:extLst>
          </p:cNvPr>
          <p:cNvSpPr/>
          <p:nvPr/>
        </p:nvSpPr>
        <p:spPr>
          <a:xfrm>
            <a:off x="21386488" y="22357212"/>
            <a:ext cx="2919620" cy="891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221" name="文字方塊 220">
            <a:extLst>
              <a:ext uri="{FF2B5EF4-FFF2-40B4-BE49-F238E27FC236}">
                <a16:creationId xmlns:a16="http://schemas.microsoft.com/office/drawing/2014/main" id="{1B9381CE-017E-45F5-945E-346C36665477}"/>
              </a:ext>
            </a:extLst>
          </p:cNvPr>
          <p:cNvSpPr txBox="1"/>
          <p:nvPr/>
        </p:nvSpPr>
        <p:spPr>
          <a:xfrm>
            <a:off x="26013268" y="21985782"/>
            <a:ext cx="1157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C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力量強度</a:t>
            </a:r>
          </a:p>
        </p:txBody>
      </p:sp>
      <p:cxnSp>
        <p:nvCxnSpPr>
          <p:cNvPr id="223" name="直線接點 222">
            <a:extLst>
              <a:ext uri="{FF2B5EF4-FFF2-40B4-BE49-F238E27FC236}">
                <a16:creationId xmlns:a16="http://schemas.microsoft.com/office/drawing/2014/main" id="{CE05AD21-0D73-4832-BC3B-106567E852C4}"/>
              </a:ext>
            </a:extLst>
          </p:cNvPr>
          <p:cNvCxnSpPr>
            <a:cxnSpLocks/>
            <a:stCxn id="221" idx="1"/>
            <a:endCxn id="219" idx="6"/>
          </p:cNvCxnSpPr>
          <p:nvPr/>
        </p:nvCxnSpPr>
        <p:spPr>
          <a:xfrm flipH="1">
            <a:off x="24306108" y="22462836"/>
            <a:ext cx="1707160" cy="339917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DBB250C-72A6-42F2-B57F-B6A230B98CD6}"/>
              </a:ext>
            </a:extLst>
          </p:cNvPr>
          <p:cNvGrpSpPr/>
          <p:nvPr/>
        </p:nvGrpSpPr>
        <p:grpSpPr>
          <a:xfrm>
            <a:off x="206173" y="11541151"/>
            <a:ext cx="1899997" cy="2370103"/>
            <a:chOff x="206173" y="11865744"/>
            <a:chExt cx="1899997" cy="2045510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E6D2531-2338-4C15-86B6-38508D72C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315"/>
            <a:stretch/>
          </p:blipFill>
          <p:spPr>
            <a:xfrm>
              <a:off x="206173" y="12678793"/>
              <a:ext cx="1899997" cy="1232461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10A7B87-F86C-429E-B9F4-D9E6F9229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2778" b="70556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2902"/>
            <a:stretch/>
          </p:blipFill>
          <p:spPr>
            <a:xfrm>
              <a:off x="484216" y="11865744"/>
              <a:ext cx="1272372" cy="841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31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10278</TotalTime>
  <Words>981</Words>
  <Application>Microsoft Office PowerPoint</Application>
  <PresentationFormat>自訂</PresentationFormat>
  <Paragraphs>69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微軟正黑體</vt:lpstr>
      <vt:lpstr>標楷體</vt:lpstr>
      <vt:lpstr>Arial</vt:lpstr>
      <vt:lpstr>Calibri</vt:lpstr>
      <vt:lpstr>Calibri Light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aaa</dc:creator>
  <cp:lastModifiedBy>aaa</cp:lastModifiedBy>
  <cp:revision>110</cp:revision>
  <dcterms:created xsi:type="dcterms:W3CDTF">2020-07-15T06:42:08Z</dcterms:created>
  <dcterms:modified xsi:type="dcterms:W3CDTF">2020-07-22T13:07:03Z</dcterms:modified>
</cp:coreProperties>
</file>